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6"/>
  </p:notesMasterIdLst>
  <p:sldIdLst>
    <p:sldId id="256" r:id="rId2"/>
    <p:sldId id="347" r:id="rId3"/>
    <p:sldId id="428" r:id="rId4"/>
    <p:sldId id="385" r:id="rId5"/>
    <p:sldId id="367" r:id="rId6"/>
    <p:sldId id="386" r:id="rId7"/>
    <p:sldId id="387" r:id="rId8"/>
    <p:sldId id="368" r:id="rId9"/>
    <p:sldId id="369" r:id="rId10"/>
    <p:sldId id="388" r:id="rId11"/>
    <p:sldId id="429" r:id="rId12"/>
    <p:sldId id="389" r:id="rId13"/>
    <p:sldId id="391" r:id="rId14"/>
    <p:sldId id="371" r:id="rId15"/>
    <p:sldId id="356" r:id="rId16"/>
    <p:sldId id="390" r:id="rId17"/>
    <p:sldId id="357" r:id="rId18"/>
    <p:sldId id="358" r:id="rId19"/>
    <p:sldId id="360" r:id="rId20"/>
    <p:sldId id="398" r:id="rId21"/>
    <p:sldId id="363" r:id="rId22"/>
    <p:sldId id="364" r:id="rId23"/>
    <p:sldId id="365" r:id="rId24"/>
    <p:sldId id="392" r:id="rId25"/>
    <p:sldId id="407" r:id="rId26"/>
    <p:sldId id="395" r:id="rId27"/>
    <p:sldId id="393" r:id="rId28"/>
    <p:sldId id="476" r:id="rId29"/>
    <p:sldId id="419" r:id="rId30"/>
    <p:sldId id="420" r:id="rId31"/>
    <p:sldId id="421" r:id="rId32"/>
    <p:sldId id="400" r:id="rId33"/>
    <p:sldId id="402" r:id="rId34"/>
    <p:sldId id="434" r:id="rId35"/>
    <p:sldId id="439" r:id="rId36"/>
    <p:sldId id="440" r:id="rId37"/>
    <p:sldId id="441" r:id="rId38"/>
    <p:sldId id="445" r:id="rId39"/>
    <p:sldId id="468" r:id="rId40"/>
    <p:sldId id="469" r:id="rId41"/>
    <p:sldId id="470" r:id="rId42"/>
    <p:sldId id="475" r:id="rId43"/>
    <p:sldId id="471" r:id="rId44"/>
    <p:sldId id="473" r:id="rId45"/>
    <p:sldId id="472" r:id="rId46"/>
    <p:sldId id="460" r:id="rId47"/>
    <p:sldId id="461" r:id="rId48"/>
    <p:sldId id="462" r:id="rId49"/>
    <p:sldId id="464" r:id="rId50"/>
    <p:sldId id="465" r:id="rId51"/>
    <p:sldId id="474" r:id="rId52"/>
    <p:sldId id="466" r:id="rId53"/>
    <p:sldId id="467" r:id="rId54"/>
    <p:sldId id="44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6"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0E646-0E3D-4F0E-B5E1-A6E1A380A3BC}" type="datetimeFigureOut">
              <a:rPr lang="en-US" smtClean="0"/>
              <a:pPr/>
              <a:t>9/18/2021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F9C51-C770-4E64-8444-0D9B73FA9F87}" type="slidenum">
              <a:rPr lang="en-US" smtClean="0"/>
              <a:pPr/>
              <a:t>‹#›</a:t>
            </a:fld>
            <a:endParaRPr lang="en-US" dirty="0"/>
          </a:p>
        </p:txBody>
      </p:sp>
    </p:spTree>
    <p:extLst>
      <p:ext uri="{BB962C8B-B14F-4D97-AF65-F5344CB8AC3E}">
        <p14:creationId xmlns:p14="http://schemas.microsoft.com/office/powerpoint/2010/main" val="252339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12D8B81-1AF3-47C8-B8FF-5A371516397D}" type="slidenum">
              <a:rPr lang="en-US" altLang="en-US" sz="1200" smtClean="0"/>
              <a:pPr eaLnBrk="1" hangingPunct="1"/>
              <a:t>31</a:t>
            </a:fld>
            <a:endParaRPr lang="en-US" altLang="en-US" sz="1200" dirty="0"/>
          </a:p>
        </p:txBody>
      </p:sp>
    </p:spTree>
    <p:extLst>
      <p:ext uri="{BB962C8B-B14F-4D97-AF65-F5344CB8AC3E}">
        <p14:creationId xmlns:p14="http://schemas.microsoft.com/office/powerpoint/2010/main" val="141640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Our goal be hind choosing these antibiotics: We wanted to evaluated clinically relevant concentrations.  In example those that you would find within the synovial fluid of following intra-articular injections. These concentrations of antibiotics are significantly greater then those previously studied within cell culture.  One of our designs was to determine cell tolerance and cytotoxicity. Additionally we performed 10 fold dilutions to more closely mimic reported synovial fluid concentrations following regional limb perfusions. Our choice on antimicrobials were Amikacin and Enrofloxacin.  Amikacin is a standard antimicrobial in management of septic arthritis as well as commonly used in prevent in intra-articular joint therapies. We choose Enrofloxacin due of it history of  adverse effect on cartilage in multiples species as well as decreased proteoglycan synthesis, and previously demonstrated chondrocyte toxicity.  Our hypothesis was that Enrofloxacin would successful induce inflammation that we could compare to our positive controls.</a:t>
            </a:r>
          </a:p>
          <a:p>
            <a:r>
              <a:rPr lang="en-US" altLang="en-US" dirty="0"/>
              <a:t>Additionally we wanted to examine at more specific indices of inflammation as well as determine a treatment that could modulate these responses.</a:t>
            </a:r>
          </a:p>
          <a:p>
            <a:endParaRPr lang="en-US" altLang="en-US" dirty="0"/>
          </a:p>
          <a:p>
            <a:r>
              <a:rPr lang="en-US" altLang="en-US" dirty="0"/>
              <a:t>RLP concentrations: Parra-Sanchez A. Pharmacokinetics and pharmacodynamics of Enrofloxacin and low dose Amikacin administered via regional intravenous limb perfusion in standing horses. AJVR. 2006:1687-1695.</a:t>
            </a:r>
          </a:p>
          <a:p>
            <a:endParaRPr lang="en-US" altLang="en-US" dirty="0"/>
          </a:p>
          <a:p>
            <a:r>
              <a:rPr lang="en-US" altLang="en-US" dirty="0"/>
              <a:t>ILRVI: Errico JA. Comparison of tow indirect techniques for local delivery of a high dose of an antimicrobial in the distal portion of forelimbs of horses.</a:t>
            </a:r>
          </a:p>
        </p:txBody>
      </p:sp>
    </p:spTree>
    <p:extLst>
      <p:ext uri="{BB962C8B-B14F-4D97-AF65-F5344CB8AC3E}">
        <p14:creationId xmlns:p14="http://schemas.microsoft.com/office/powerpoint/2010/main" val="3205172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138761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335175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3755680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191772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184179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121661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58191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12705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9647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107052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355404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34516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3582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8646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92181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96697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CF805C-D09C-4B7E-9B4A-5394E7CAC9B9}" type="datetimeFigureOut">
              <a:rPr lang="en-US" smtClean="0"/>
              <a:pPr/>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26188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ACF805C-D09C-4B7E-9B4A-5394E7CAC9B9}" type="datetimeFigureOut">
              <a:rPr lang="en-US" smtClean="0"/>
              <a:pPr/>
              <a:t>9/18/2021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0363B21-466C-4C99-AAF2-9E0258DDBFA4}" type="slidenum">
              <a:rPr lang="en-US" smtClean="0"/>
              <a:pPr/>
              <a:t>‹#›</a:t>
            </a:fld>
            <a:endParaRPr lang="en-US" dirty="0"/>
          </a:p>
        </p:txBody>
      </p:sp>
    </p:spTree>
    <p:extLst>
      <p:ext uri="{BB962C8B-B14F-4D97-AF65-F5344CB8AC3E}">
        <p14:creationId xmlns:p14="http://schemas.microsoft.com/office/powerpoint/2010/main" val="34264880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6982160" cy="2550877"/>
          </a:xfrm>
        </p:spPr>
        <p:txBody>
          <a:bodyPr/>
          <a:lstStyle/>
          <a:p>
            <a:pPr algn="ctr"/>
            <a:r>
              <a:rPr lang="en-US" sz="3600" dirty="0"/>
              <a:t>FOOT AND HOOF INJURIES: A REVIEW FROM WOUNDS TO FRACTURES</a:t>
            </a:r>
          </a:p>
        </p:txBody>
      </p:sp>
      <p:sp>
        <p:nvSpPr>
          <p:cNvPr id="3" name="Subtitle 2"/>
          <p:cNvSpPr>
            <a:spLocks noGrp="1"/>
          </p:cNvSpPr>
          <p:nvPr>
            <p:ph type="subTitle" idx="1"/>
          </p:nvPr>
        </p:nvSpPr>
        <p:spPr>
          <a:xfrm>
            <a:off x="1143000" y="4785847"/>
            <a:ext cx="6858000" cy="1101248"/>
          </a:xfrm>
        </p:spPr>
        <p:txBody>
          <a:bodyPr>
            <a:normAutofit fontScale="92500"/>
          </a:bodyPr>
          <a:lstStyle/>
          <a:p>
            <a:pPr algn="ctr"/>
            <a:r>
              <a:rPr lang="en-US" dirty="0"/>
              <a:t>Cathleen Mochal-King DVM, MS, DACVS-LA, Terri Nusz Endowed Professor of Equine Surgery</a:t>
            </a:r>
          </a:p>
          <a:p>
            <a:pPr algn="ctr"/>
            <a:r>
              <a:rPr lang="en-US" i="1" dirty="0"/>
              <a:t>Mississippi State University College of Veterinary Medicine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Management</a:t>
            </a:r>
          </a:p>
        </p:txBody>
      </p:sp>
      <p:sp>
        <p:nvSpPr>
          <p:cNvPr id="3" name="Content Placeholder 2"/>
          <p:cNvSpPr>
            <a:spLocks noGrp="1"/>
          </p:cNvSpPr>
          <p:nvPr>
            <p:ph idx="1"/>
          </p:nvPr>
        </p:nvSpPr>
        <p:spPr/>
        <p:txBody>
          <a:bodyPr>
            <a:normAutofit/>
          </a:bodyPr>
          <a:lstStyle/>
          <a:p>
            <a:r>
              <a:rPr lang="en-US" dirty="0"/>
              <a:t>Apply silver sulfadiazine cream or triple antibiotic ointment and a non-adherent dressing to any unopposed tissue.  </a:t>
            </a:r>
          </a:p>
          <a:p>
            <a:r>
              <a:rPr lang="en-US" dirty="0"/>
              <a:t>Place in a hoof cast  </a:t>
            </a:r>
          </a:p>
          <a:p>
            <a:r>
              <a:rPr lang="en-US" dirty="0"/>
              <a:t>Confine to a stall for 14 days.</a:t>
            </a:r>
          </a:p>
          <a:p>
            <a:r>
              <a:rPr lang="en-US" dirty="0"/>
              <a:t>Remove the cast and sutures after 14 days</a:t>
            </a:r>
          </a:p>
          <a:p>
            <a:r>
              <a:rPr lang="en-US" dirty="0"/>
              <a:t>Antimicrobial therapy is recommended for 7-10 days </a:t>
            </a:r>
          </a:p>
          <a:p>
            <a:r>
              <a:rPr lang="en-US" dirty="0"/>
              <a:t>NSAIDS for 5 days to minimize swelling within the cast  </a:t>
            </a:r>
          </a:p>
          <a:p>
            <a:endParaRPr lang="en-US" dirty="0"/>
          </a:p>
        </p:txBody>
      </p:sp>
    </p:spTree>
    <p:extLst>
      <p:ext uri="{BB962C8B-B14F-4D97-AF65-F5344CB8AC3E}">
        <p14:creationId xmlns:p14="http://schemas.microsoft.com/office/powerpoint/2010/main" val="268773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3561"/>
            <a:ext cx="5917679" cy="2550877"/>
          </a:xfrm>
        </p:spPr>
        <p:txBody>
          <a:bodyPr/>
          <a:lstStyle/>
          <a:p>
            <a:pPr algn="ctr"/>
            <a:r>
              <a:rPr lang="en-US" dirty="0"/>
              <a:t>PUNCTURE WOUNDS TO THE HOOF AND LOWER LIMB</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245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PUNCTURE WOUNDS TO THE HOOF AND LOWER LIMB</a:t>
            </a:r>
          </a:p>
        </p:txBody>
      </p:sp>
      <p:sp>
        <p:nvSpPr>
          <p:cNvPr id="6" name="Content Placeholder 5"/>
          <p:cNvSpPr>
            <a:spLocks noGrp="1"/>
          </p:cNvSpPr>
          <p:nvPr>
            <p:ph idx="1"/>
          </p:nvPr>
        </p:nvSpPr>
        <p:spPr/>
        <p:txBody>
          <a:bodyPr>
            <a:normAutofit fontScale="92500" lnSpcReduction="20000"/>
          </a:bodyPr>
          <a:lstStyle/>
          <a:p>
            <a:r>
              <a:rPr lang="en-US" dirty="0"/>
              <a:t>Barn yards are littered with metallic foreign materials ranging from wood nails to fencing that make excellent foreign bodies for the equine distal limb.  </a:t>
            </a:r>
          </a:p>
          <a:p>
            <a:r>
              <a:rPr lang="en-US" dirty="0"/>
              <a:t>Penetrating foreign bodies are contaminated with:</a:t>
            </a:r>
          </a:p>
          <a:p>
            <a:pPr lvl="1"/>
            <a:r>
              <a:rPr lang="en-US" dirty="0"/>
              <a:t>Dirt</a:t>
            </a:r>
          </a:p>
          <a:p>
            <a:pPr lvl="1"/>
            <a:r>
              <a:rPr lang="en-US" dirty="0"/>
              <a:t>Fecal material</a:t>
            </a:r>
          </a:p>
          <a:p>
            <a:pPr lvl="1"/>
            <a:r>
              <a:rPr lang="en-US" dirty="0"/>
              <a:t>Rust </a:t>
            </a:r>
          </a:p>
          <a:p>
            <a:r>
              <a:rPr lang="en-US" dirty="0"/>
              <a:t>The wound seals quickly</a:t>
            </a:r>
          </a:p>
          <a:p>
            <a:r>
              <a:rPr lang="en-US" dirty="0"/>
              <a:t>No area for drainage</a:t>
            </a:r>
          </a:p>
          <a:p>
            <a:r>
              <a:rPr lang="en-US" dirty="0"/>
              <a:t>Leads to the development of an anaerobic environment </a:t>
            </a:r>
          </a:p>
          <a:p>
            <a:r>
              <a:rPr lang="en-US" dirty="0"/>
              <a:t> At risk for the growth of </a:t>
            </a:r>
            <a:r>
              <a:rPr lang="en-US" i="1" dirty="0"/>
              <a:t>Clostridium tetani</a:t>
            </a:r>
            <a:endParaRPr lang="en-US" dirty="0"/>
          </a:p>
        </p:txBody>
      </p:sp>
    </p:spTree>
    <p:extLst>
      <p:ext uri="{BB962C8B-B14F-4D97-AF65-F5344CB8AC3E}">
        <p14:creationId xmlns:p14="http://schemas.microsoft.com/office/powerpoint/2010/main" val="425131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PUNCTURE WOUNDS TO THE HOOF AND LOWER LIMB</a:t>
            </a:r>
          </a:p>
        </p:txBody>
      </p:sp>
      <p:sp>
        <p:nvSpPr>
          <p:cNvPr id="3" name="Content Placeholder 2"/>
          <p:cNvSpPr>
            <a:spLocks noGrp="1"/>
          </p:cNvSpPr>
          <p:nvPr>
            <p:ph idx="1"/>
          </p:nvPr>
        </p:nvSpPr>
        <p:spPr/>
        <p:txBody>
          <a:bodyPr/>
          <a:lstStyle/>
          <a:p>
            <a:r>
              <a:rPr lang="en-US" dirty="0"/>
              <a:t>Inadvertent injury to the distal phalanx, distal sesamoid, navicular bursa, and digital tendon sheath </a:t>
            </a:r>
          </a:p>
          <a:p>
            <a:r>
              <a:rPr lang="en-US" dirty="0"/>
              <a:t>Deep puncture wounds must be treated as an emergency to prevent the infection of bones, joints, and tendon sheaths</a:t>
            </a:r>
          </a:p>
          <a:p>
            <a:r>
              <a:rPr lang="en-US" dirty="0"/>
              <a:t>Referral is recommended for synovial structure involvement</a:t>
            </a:r>
          </a:p>
          <a:p>
            <a:r>
              <a:rPr lang="en-US" dirty="0"/>
              <a:t>Goals: To prevent septic arthritis, septic tenosynovitis, or septic pedal osteitis</a:t>
            </a:r>
          </a:p>
          <a:p>
            <a:endParaRPr lang="en-US" dirty="0"/>
          </a:p>
          <a:p>
            <a:endParaRPr lang="en-US" dirty="0"/>
          </a:p>
        </p:txBody>
      </p:sp>
    </p:spTree>
    <p:extLst>
      <p:ext uri="{BB962C8B-B14F-4D97-AF65-F5344CB8AC3E}">
        <p14:creationId xmlns:p14="http://schemas.microsoft.com/office/powerpoint/2010/main" val="91570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altLang="en-US" dirty="0"/>
              <a:t>Anatomy</a:t>
            </a:r>
          </a:p>
        </p:txBody>
      </p:sp>
      <p:sp>
        <p:nvSpPr>
          <p:cNvPr id="35843" name="Rectangle 3"/>
          <p:cNvSpPr>
            <a:spLocks noGrp="1" noChangeArrowheads="1"/>
          </p:cNvSpPr>
          <p:nvPr>
            <p:ph sz="half" idx="1"/>
          </p:nvPr>
        </p:nvSpPr>
        <p:spPr/>
        <p:txBody>
          <a:bodyPr/>
          <a:lstStyle/>
          <a:p>
            <a:pPr eaLnBrk="1" hangingPunct="1">
              <a:defRPr/>
            </a:pPr>
            <a:r>
              <a:rPr lang="en-US" altLang="en-US" dirty="0"/>
              <a:t>P2</a:t>
            </a:r>
            <a:endParaRPr lang="en-US" altLang="en-US" sz="2800" dirty="0"/>
          </a:p>
          <a:p>
            <a:pPr eaLnBrk="1" hangingPunct="1">
              <a:defRPr/>
            </a:pPr>
            <a:r>
              <a:rPr lang="en-US" altLang="en-US" dirty="0"/>
              <a:t>Navicular Bone</a:t>
            </a:r>
          </a:p>
          <a:p>
            <a:pPr eaLnBrk="1" hangingPunct="1">
              <a:defRPr/>
            </a:pPr>
            <a:r>
              <a:rPr lang="en-US" altLang="en-US" sz="2800" dirty="0"/>
              <a:t>Coffin Joint</a:t>
            </a:r>
          </a:p>
          <a:p>
            <a:pPr eaLnBrk="1" hangingPunct="1">
              <a:defRPr/>
            </a:pPr>
            <a:r>
              <a:rPr lang="en-US" altLang="en-US" sz="2800" dirty="0"/>
              <a:t>DDFT</a:t>
            </a:r>
          </a:p>
          <a:p>
            <a:pPr eaLnBrk="1" hangingPunct="1">
              <a:defRPr/>
            </a:pPr>
            <a:r>
              <a:rPr lang="en-US" altLang="en-US" dirty="0"/>
              <a:t>Digital Cushion</a:t>
            </a:r>
          </a:p>
          <a:p>
            <a:pPr eaLnBrk="1" hangingPunct="1">
              <a:defRPr/>
            </a:pPr>
            <a:r>
              <a:rPr lang="en-US" altLang="en-US" dirty="0"/>
              <a:t>P3</a:t>
            </a:r>
            <a:endParaRPr lang="en-US" altLang="en-US" sz="2800" dirty="0"/>
          </a:p>
        </p:txBody>
      </p:sp>
      <p:pic>
        <p:nvPicPr>
          <p:cNvPr id="6" name="Picture 10" descr="MIDDLE~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95400"/>
            <a:ext cx="3137672" cy="475488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518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Clinical signs</a:t>
            </a:r>
          </a:p>
        </p:txBody>
      </p:sp>
      <p:sp>
        <p:nvSpPr>
          <p:cNvPr id="5" name="Content Placeholder 4"/>
          <p:cNvSpPr>
            <a:spLocks noGrp="1"/>
          </p:cNvSpPr>
          <p:nvPr>
            <p:ph sz="half" idx="1"/>
          </p:nvPr>
        </p:nvSpPr>
        <p:spPr/>
        <p:txBody>
          <a:bodyPr>
            <a:normAutofit/>
          </a:bodyPr>
          <a:lstStyle/>
          <a:p>
            <a:r>
              <a:rPr lang="en-US" dirty="0"/>
              <a:t>Acute lameness ranging in severity from non-weight bearing to significant lameness at the walk. </a:t>
            </a:r>
          </a:p>
          <a:p>
            <a:r>
              <a:rPr lang="en-US" dirty="0"/>
              <a:t>Increased digital pulses</a:t>
            </a:r>
          </a:p>
          <a:p>
            <a:r>
              <a:rPr lang="en-US" dirty="0"/>
              <a:t>Examination with hoof testers usually elicits severe pain</a:t>
            </a:r>
          </a:p>
          <a:p>
            <a:endParaRPr lang="en-US" dirty="0"/>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3002283"/>
            <a:ext cx="4023360" cy="301752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691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Diagnostics</a:t>
            </a:r>
          </a:p>
        </p:txBody>
      </p:sp>
      <p:sp>
        <p:nvSpPr>
          <p:cNvPr id="3" name="Content Placeholder 2"/>
          <p:cNvSpPr>
            <a:spLocks noGrp="1"/>
          </p:cNvSpPr>
          <p:nvPr>
            <p:ph sz="half" idx="1"/>
          </p:nvPr>
        </p:nvSpPr>
        <p:spPr/>
        <p:txBody>
          <a:bodyPr>
            <a:normAutofit fontScale="92500" lnSpcReduction="10000"/>
          </a:bodyPr>
          <a:lstStyle/>
          <a:p>
            <a:r>
              <a:rPr lang="en-US" dirty="0"/>
              <a:t>Strongly recommended to leave the foreign body in place until baseline radiographs are taken to evaluate deeper structure involvement  </a:t>
            </a:r>
          </a:p>
          <a:p>
            <a:r>
              <a:rPr lang="en-US" dirty="0"/>
              <a:t>Once removed the superficial wound closes rapidly </a:t>
            </a:r>
          </a:p>
          <a:p>
            <a:r>
              <a:rPr lang="en-US" dirty="0"/>
              <a:t>Can be difficult to fully evaluate once closed </a:t>
            </a:r>
          </a:p>
          <a:p>
            <a:r>
              <a:rPr lang="en-US" dirty="0"/>
              <a:t>Remove after completion of the initial radiographs</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98524" y="2494280"/>
            <a:ext cx="3520440" cy="352044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088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a:t>
            </a:r>
          </a:p>
        </p:txBody>
      </p:sp>
      <p:sp>
        <p:nvSpPr>
          <p:cNvPr id="3" name="Content Placeholder 2"/>
          <p:cNvSpPr>
            <a:spLocks noGrp="1"/>
          </p:cNvSpPr>
          <p:nvPr>
            <p:ph sz="half" idx="1"/>
          </p:nvPr>
        </p:nvSpPr>
        <p:spPr/>
        <p:txBody>
          <a:bodyPr>
            <a:normAutofit lnSpcReduction="10000"/>
          </a:bodyPr>
          <a:lstStyle/>
          <a:p>
            <a:r>
              <a:rPr lang="en-US" dirty="0"/>
              <a:t>Perform baseline radiographs first looking for a gas shadow</a:t>
            </a:r>
          </a:p>
          <a:p>
            <a:endParaRPr lang="en-US" dirty="0"/>
          </a:p>
          <a:p>
            <a:r>
              <a:rPr lang="en-US" dirty="0"/>
              <a:t>Contrast radiography in the form of an arthrogram or fistulogram will be beneficial for diagnosing deeper structure involvement. In the event that the foreign body has been removed,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3442" y="2349501"/>
            <a:ext cx="3146720" cy="3810000"/>
          </a:xfrm>
          <a:ln w="38100">
            <a:solidFill>
              <a:schemeClr val="accent1"/>
            </a:solidFill>
          </a:ln>
        </p:spPr>
      </p:pic>
    </p:spTree>
    <p:extLst>
      <p:ext uri="{BB962C8B-B14F-4D97-AF65-F5344CB8AC3E}">
        <p14:creationId xmlns:p14="http://schemas.microsoft.com/office/powerpoint/2010/main" val="241428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altLang="en-US" sz="3600" dirty="0"/>
              <a:t>Diagnostics: Fistulogram- </a:t>
            </a:r>
            <a:r>
              <a:rPr lang="en-US" altLang="en-US" sz="3200" dirty="0"/>
              <a:t>using contrast to determine the extent of the wound</a:t>
            </a:r>
          </a:p>
        </p:txBody>
      </p:sp>
      <p:pic>
        <p:nvPicPr>
          <p:cNvPr id="30724" name="Picture 3" descr="Rashmir00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0240" y="2286000"/>
            <a:ext cx="3014472" cy="214880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3" name="Rectangle 4"/>
          <p:cNvSpPr>
            <a:spLocks noGrp="1" noChangeArrowheads="1"/>
          </p:cNvSpPr>
          <p:nvPr>
            <p:ph sz="half" idx="2"/>
          </p:nvPr>
        </p:nvSpPr>
        <p:spPr/>
        <p:txBody>
          <a:bodyPr>
            <a:normAutofit fontScale="92500" lnSpcReduction="20000"/>
          </a:bodyPr>
          <a:lstStyle/>
          <a:p>
            <a:pPr eaLnBrk="1" hangingPunct="1">
              <a:lnSpc>
                <a:spcPct val="90000"/>
              </a:lnSpc>
            </a:pPr>
            <a:r>
              <a:rPr lang="en-US" altLang="en-US" dirty="0"/>
              <a:t>Utilize adequate standing sedation</a:t>
            </a:r>
          </a:p>
          <a:p>
            <a:pPr eaLnBrk="1" hangingPunct="1">
              <a:lnSpc>
                <a:spcPct val="90000"/>
              </a:lnSpc>
            </a:pPr>
            <a:r>
              <a:rPr lang="en-US" altLang="en-US" dirty="0"/>
              <a:t>Aseptically prepare the wound</a:t>
            </a:r>
          </a:p>
          <a:p>
            <a:pPr eaLnBrk="1" hangingPunct="1">
              <a:lnSpc>
                <a:spcPct val="90000"/>
              </a:lnSpc>
            </a:pPr>
            <a:r>
              <a:rPr lang="en-US" altLang="en-US" dirty="0"/>
              <a:t>With sterile gloves place a 14 gauge myelocatheter without the stylet into the wound tract</a:t>
            </a:r>
          </a:p>
          <a:p>
            <a:pPr eaLnBrk="1" hangingPunct="1">
              <a:lnSpc>
                <a:spcPct val="90000"/>
              </a:lnSpc>
            </a:pPr>
            <a:r>
              <a:rPr lang="en-US" altLang="en-US" sz="1800" dirty="0"/>
              <a:t>Following catheter placement inject 15-20ml of sterile Reno-cal-76</a:t>
            </a:r>
            <a:r>
              <a:rPr lang="en-US" altLang="en-US" sz="1800" dirty="0">
                <a:cs typeface="Arial" charset="0"/>
              </a:rPr>
              <a:t>®</a:t>
            </a:r>
          </a:p>
          <a:p>
            <a:pPr eaLnBrk="1" hangingPunct="1">
              <a:lnSpc>
                <a:spcPct val="90000"/>
              </a:lnSpc>
            </a:pPr>
            <a:r>
              <a:rPr lang="en-US" altLang="en-US" sz="1800" dirty="0">
                <a:cs typeface="Arial" charset="0"/>
              </a:rPr>
              <a:t>It is preferred to use the denser Iodine product at 37% verses other products at 20% iodine like </a:t>
            </a:r>
            <a:r>
              <a:rPr lang="en-US" altLang="en-US" sz="1800" dirty="0" err="1">
                <a:cs typeface="Arial" charset="0"/>
              </a:rPr>
              <a:t>isovue</a:t>
            </a:r>
            <a:r>
              <a:rPr lang="en-US" altLang="en-US" sz="1800" dirty="0">
                <a:cs typeface="Arial" charset="0"/>
              </a:rPr>
              <a:t>-m ®200</a:t>
            </a:r>
          </a:p>
        </p:txBody>
      </p:sp>
      <p:pic>
        <p:nvPicPr>
          <p:cNvPr id="5" name="Content Placeholder 6" descr="Rashmir023">
            <a:extLst>
              <a:ext uri="{FF2B5EF4-FFF2-40B4-BE49-F238E27FC236}">
                <a16:creationId xmlns:a16="http://schemas.microsoft.com/office/drawing/2014/main" id="{0202244D-A18A-4E2A-81CE-BFA4EDF38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1134277" y="4572000"/>
            <a:ext cx="3014472" cy="21336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218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dirty="0"/>
              <a:t>Diagnostics: Arthrogram</a:t>
            </a:r>
          </a:p>
        </p:txBody>
      </p:sp>
      <p:pic>
        <p:nvPicPr>
          <p:cNvPr id="6" name="Picture 3" descr="Rashmir009"/>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2340" y="2057400"/>
            <a:ext cx="2314660" cy="342900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1" name="Rectangle 4"/>
          <p:cNvSpPr>
            <a:spLocks noGrp="1" noChangeArrowheads="1"/>
          </p:cNvSpPr>
          <p:nvPr>
            <p:ph sz="half" idx="2"/>
          </p:nvPr>
        </p:nvSpPr>
        <p:spPr/>
        <p:txBody>
          <a:bodyPr>
            <a:normAutofit fontScale="70000" lnSpcReduction="20000"/>
          </a:bodyPr>
          <a:lstStyle/>
          <a:p>
            <a:pPr eaLnBrk="1" hangingPunct="1">
              <a:lnSpc>
                <a:spcPct val="80000"/>
              </a:lnSpc>
            </a:pPr>
            <a:r>
              <a:rPr lang="en-US" altLang="en-US" sz="2400" dirty="0"/>
              <a:t>Sterilely prep the joint for arthrocentesis.</a:t>
            </a:r>
          </a:p>
          <a:p>
            <a:pPr eaLnBrk="1" hangingPunct="1">
              <a:lnSpc>
                <a:spcPct val="80000"/>
              </a:lnSpc>
            </a:pPr>
            <a:r>
              <a:rPr lang="en-US" altLang="en-US" sz="2400" dirty="0"/>
              <a:t>Utilizing sterile technique place 20 gauge needle into the joint space</a:t>
            </a:r>
          </a:p>
          <a:p>
            <a:pPr eaLnBrk="1" hangingPunct="1">
              <a:lnSpc>
                <a:spcPct val="80000"/>
              </a:lnSpc>
            </a:pPr>
            <a:r>
              <a:rPr lang="en-US" altLang="en-US" sz="2400" dirty="0"/>
              <a:t>Collect joint fluid for cytology and culture prior to injecting the contrast</a:t>
            </a:r>
          </a:p>
          <a:p>
            <a:pPr eaLnBrk="1" hangingPunct="1">
              <a:lnSpc>
                <a:spcPct val="80000"/>
              </a:lnSpc>
            </a:pPr>
            <a:r>
              <a:rPr lang="en-US" altLang="en-US" sz="2400" dirty="0"/>
              <a:t>Inject 10-20 mls of iodinated contrast into the joint.</a:t>
            </a:r>
          </a:p>
          <a:p>
            <a:pPr eaLnBrk="1" hangingPunct="1"/>
            <a:r>
              <a:rPr lang="en-US" altLang="en-US" sz="2400" dirty="0"/>
              <a:t>Following addition of the contrast evaluate the wound for presence of contrast</a:t>
            </a:r>
          </a:p>
          <a:p>
            <a:pPr eaLnBrk="1" hangingPunct="1"/>
            <a:r>
              <a:rPr lang="en-US" altLang="en-US" sz="2400" dirty="0"/>
              <a:t>Manipulate the joint or walk the horse to disperse the contrast agent</a:t>
            </a:r>
          </a:p>
          <a:p>
            <a:pPr eaLnBrk="1" hangingPunct="1">
              <a:lnSpc>
                <a:spcPct val="80000"/>
              </a:lnSpc>
            </a:pPr>
            <a:endParaRPr lang="en-US" altLang="en-US" sz="2400" dirty="0"/>
          </a:p>
          <a:p>
            <a:pPr eaLnBrk="1" hangingPunct="1">
              <a:lnSpc>
                <a:spcPct val="80000"/>
              </a:lnSpc>
              <a:buFont typeface="Wingdings" pitchFamily="2" charset="2"/>
              <a:buNone/>
            </a:pPr>
            <a:endParaRPr lang="en-US" altLang="en-US" sz="2400" dirty="0"/>
          </a:p>
        </p:txBody>
      </p:sp>
      <p:pic>
        <p:nvPicPr>
          <p:cNvPr id="5" name="Picture 3" descr="Rashmir001">
            <a:extLst>
              <a:ext uri="{FF2B5EF4-FFF2-40B4-BE49-F238E27FC236}">
                <a16:creationId xmlns:a16="http://schemas.microsoft.com/office/drawing/2014/main" id="{CD89B019-CB9E-4EE0-8498-66C24BEBE7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868" r="22644"/>
          <a:stretch>
            <a:fillRect/>
          </a:stretch>
        </p:blipFill>
        <p:spPr>
          <a:xfrm>
            <a:off x="2362200" y="2895600"/>
            <a:ext cx="1905000" cy="3838556"/>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897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Emergencies of the Equine foot and Distal limb</a:t>
            </a:r>
          </a:p>
        </p:txBody>
      </p:sp>
      <p:sp>
        <p:nvSpPr>
          <p:cNvPr id="3" name="Content Placeholder 2"/>
          <p:cNvSpPr>
            <a:spLocks noGrp="1"/>
          </p:cNvSpPr>
          <p:nvPr>
            <p:ph idx="1"/>
          </p:nvPr>
        </p:nvSpPr>
        <p:spPr/>
        <p:txBody>
          <a:bodyPr/>
          <a:lstStyle/>
          <a:p>
            <a:pPr marL="0" indent="0">
              <a:buNone/>
            </a:pPr>
            <a:endParaRPr lang="en-US" dirty="0"/>
          </a:p>
          <a:p>
            <a:r>
              <a:rPr lang="en-US" dirty="0"/>
              <a:t>1. Heel Bulb/ Distal Limb Lacerations</a:t>
            </a:r>
          </a:p>
          <a:p>
            <a:r>
              <a:rPr lang="en-US" dirty="0"/>
              <a:t>2. Puncture Wounds to Sole/ Distal Limb</a:t>
            </a:r>
          </a:p>
          <a:p>
            <a:r>
              <a:rPr lang="en-US" dirty="0"/>
              <a:t>3. Septic Arthritis/ Tenosynovitis</a:t>
            </a:r>
          </a:p>
          <a:p>
            <a:r>
              <a:rPr lang="en-US" dirty="0"/>
              <a:t>4. Fractures of the Distal Phalanx</a:t>
            </a:r>
          </a:p>
          <a:p>
            <a:r>
              <a:rPr lang="en-US" dirty="0"/>
              <a:t>5. Navicular Bone Fractures</a:t>
            </a:r>
          </a:p>
          <a:p>
            <a:pPr marL="0" indent="0">
              <a:buNone/>
            </a:pPr>
            <a:endParaRPr lang="en-US" dirty="0"/>
          </a:p>
        </p:txBody>
      </p:sp>
    </p:spTree>
    <p:extLst>
      <p:ext uri="{BB962C8B-B14F-4D97-AF65-F5344CB8AC3E}">
        <p14:creationId xmlns:p14="http://schemas.microsoft.com/office/powerpoint/2010/main" val="263496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Cytology</a:t>
            </a:r>
          </a:p>
        </p:txBody>
      </p:sp>
      <p:sp>
        <p:nvSpPr>
          <p:cNvPr id="3" name="Content Placeholder 2"/>
          <p:cNvSpPr>
            <a:spLocks noGrp="1"/>
          </p:cNvSpPr>
          <p:nvPr>
            <p:ph sz="half" idx="1"/>
          </p:nvPr>
        </p:nvSpPr>
        <p:spPr/>
        <p:txBody>
          <a:bodyPr>
            <a:normAutofit fontScale="92500" lnSpcReduction="10000"/>
          </a:bodyPr>
          <a:lstStyle/>
          <a:p>
            <a:r>
              <a:rPr lang="en-US" dirty="0"/>
              <a:t>Cytology is very helpful in initially determining if the joint is septic </a:t>
            </a:r>
          </a:p>
          <a:p>
            <a:r>
              <a:rPr lang="en-US" dirty="0"/>
              <a:t>Monitor the progress of treatment  </a:t>
            </a:r>
          </a:p>
          <a:p>
            <a:r>
              <a:rPr lang="en-US" dirty="0"/>
              <a:t>Difficult to see bacteria on synovial fluid slides </a:t>
            </a:r>
          </a:p>
          <a:p>
            <a:r>
              <a:rPr lang="en-US" dirty="0"/>
              <a:t>WBC are very important for determining if a synovial structure is infected</a:t>
            </a:r>
          </a:p>
          <a:p>
            <a:r>
              <a:rPr lang="en-US" dirty="0"/>
              <a:t>When in doubt, err on the side of caution!</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0263" y="2489200"/>
            <a:ext cx="4210424" cy="310737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9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Cytology</a:t>
            </a:r>
          </a:p>
        </p:txBody>
      </p:sp>
      <p:sp>
        <p:nvSpPr>
          <p:cNvPr id="3" name="Content Placeholder 2"/>
          <p:cNvSpPr>
            <a:spLocks noGrp="1"/>
          </p:cNvSpPr>
          <p:nvPr>
            <p:ph sz="half" idx="1"/>
          </p:nvPr>
        </p:nvSpPr>
        <p:spPr/>
        <p:txBody>
          <a:bodyPr>
            <a:normAutofit fontScale="85000" lnSpcReduction="20000"/>
          </a:bodyPr>
          <a:lstStyle/>
          <a:p>
            <a:pPr>
              <a:lnSpc>
                <a:spcPct val="90000"/>
              </a:lnSpc>
            </a:pPr>
            <a:r>
              <a:rPr lang="en-US" altLang="en-US" sz="2000" dirty="0"/>
              <a:t>Synovial fluid analysis in sepsis</a:t>
            </a:r>
          </a:p>
          <a:p>
            <a:pPr lvl="1">
              <a:lnSpc>
                <a:spcPct val="90000"/>
              </a:lnSpc>
            </a:pPr>
            <a:r>
              <a:rPr lang="en-US" altLang="en-US" sz="1800" dirty="0">
                <a:solidFill>
                  <a:schemeClr val="tx2"/>
                </a:solidFill>
              </a:rPr>
              <a:t>A high protein concentration (&gt;2.5 g/dl)</a:t>
            </a:r>
            <a:r>
              <a:rPr lang="en-US" altLang="en-US" sz="1800" dirty="0"/>
              <a:t>  </a:t>
            </a:r>
          </a:p>
          <a:p>
            <a:pPr lvl="1">
              <a:lnSpc>
                <a:spcPct val="90000"/>
              </a:lnSpc>
            </a:pPr>
            <a:r>
              <a:rPr lang="en-US" altLang="en-US" sz="1800" dirty="0"/>
              <a:t>High leukocyte count (normal&lt;5 to 10,000)</a:t>
            </a:r>
          </a:p>
          <a:p>
            <a:pPr lvl="1">
              <a:lnSpc>
                <a:spcPct val="90000"/>
              </a:lnSpc>
            </a:pPr>
            <a:r>
              <a:rPr lang="en-US" altLang="en-US" sz="1800" dirty="0"/>
              <a:t>Classically in foals exceed 30,000 cells/uL, </a:t>
            </a:r>
          </a:p>
          <a:p>
            <a:pPr lvl="1">
              <a:lnSpc>
                <a:spcPct val="90000"/>
              </a:lnSpc>
            </a:pPr>
            <a:r>
              <a:rPr lang="en-US" altLang="en-US" sz="1800" dirty="0"/>
              <a:t>Greater than 90% neutrophils</a:t>
            </a:r>
          </a:p>
          <a:p>
            <a:pPr lvl="1">
              <a:lnSpc>
                <a:spcPct val="90000"/>
              </a:lnSpc>
            </a:pPr>
            <a:r>
              <a:rPr lang="en-US" altLang="en-US" sz="1800" dirty="0"/>
              <a:t>Neutrophils are </a:t>
            </a:r>
            <a:r>
              <a:rPr lang="en-US" altLang="en-US" sz="1800" dirty="0">
                <a:solidFill>
                  <a:schemeClr val="tx2"/>
                </a:solidFill>
              </a:rPr>
              <a:t>rarely degenerate</a:t>
            </a:r>
            <a:r>
              <a:rPr lang="en-US" altLang="en-US" sz="1800" dirty="0"/>
              <a:t> </a:t>
            </a:r>
          </a:p>
          <a:p>
            <a:pPr lvl="1">
              <a:lnSpc>
                <a:spcPct val="90000"/>
              </a:lnSpc>
            </a:pPr>
            <a:r>
              <a:rPr lang="en-US" altLang="en-US" sz="1800" dirty="0"/>
              <a:t>Gram stains rarely reveal the etiologic agent </a:t>
            </a:r>
          </a:p>
          <a:p>
            <a:pPr>
              <a:lnSpc>
                <a:spcPct val="90000"/>
              </a:lnSpc>
            </a:pPr>
            <a:r>
              <a:rPr lang="en-US" altLang="en-US" sz="2000" dirty="0"/>
              <a:t>Serial analyses to monitor progress</a:t>
            </a:r>
          </a:p>
        </p:txBody>
      </p:sp>
      <p:pic>
        <p:nvPicPr>
          <p:cNvPr id="5" name="Content Placeholder 4" descr="Microbiology 05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31080" y="1600200"/>
            <a:ext cx="3017520" cy="226314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890" y="4046434"/>
            <a:ext cx="3017520" cy="235853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668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04088"/>
            <a:ext cx="8229600" cy="896112"/>
          </a:xfrm>
        </p:spPr>
        <p:txBody>
          <a:bodyPr/>
          <a:lstStyle/>
          <a:p>
            <a:pPr eaLnBrk="1" hangingPunct="1"/>
            <a:r>
              <a:rPr lang="en-US" altLang="en-US" sz="3600" dirty="0"/>
              <a:t>Culture and Sensitivity</a:t>
            </a:r>
          </a:p>
        </p:txBody>
      </p:sp>
      <p:sp>
        <p:nvSpPr>
          <p:cNvPr id="35843" name="Rectangle 3"/>
          <p:cNvSpPr>
            <a:spLocks noGrp="1" noChangeArrowheads="1"/>
          </p:cNvSpPr>
          <p:nvPr>
            <p:ph sz="half" idx="1"/>
          </p:nvPr>
        </p:nvSpPr>
        <p:spPr/>
        <p:txBody>
          <a:bodyPr>
            <a:normAutofit fontScale="70000" lnSpcReduction="20000"/>
          </a:bodyPr>
          <a:lstStyle/>
          <a:p>
            <a:pPr eaLnBrk="1" hangingPunct="1">
              <a:buFont typeface="Arial" panose="020B0604020202020204" pitchFamily="34" charset="0"/>
              <a:buChar char="•"/>
            </a:pPr>
            <a:r>
              <a:rPr lang="en-US" altLang="en-US" sz="2800" dirty="0"/>
              <a:t>Culture the synovial fluid in blood culture bottles</a:t>
            </a:r>
          </a:p>
          <a:p>
            <a:pPr lvl="1">
              <a:buFont typeface="Arial" panose="020B0604020202020204" pitchFamily="34" charset="0"/>
              <a:buChar char="•"/>
            </a:pPr>
            <a:r>
              <a:rPr lang="en-US" altLang="en-US" dirty="0"/>
              <a:t>Culture will only be successful in isolating bacteria in 25% of cases</a:t>
            </a:r>
          </a:p>
          <a:p>
            <a:pPr eaLnBrk="1" hangingPunct="1">
              <a:buFont typeface="Arial" panose="020B0604020202020204" pitchFamily="34" charset="0"/>
              <a:buChar char="•"/>
            </a:pPr>
            <a:r>
              <a:rPr lang="en-US" altLang="en-US" sz="2800" dirty="0"/>
              <a:t>Synovial biopsies will significantly increase the likelihood of identification of the organism</a:t>
            </a:r>
          </a:p>
          <a:p>
            <a:pPr lvl="1">
              <a:buFont typeface="Arial" panose="020B0604020202020204" pitchFamily="34" charset="0"/>
              <a:buChar char="•"/>
            </a:pPr>
            <a:r>
              <a:rPr lang="en-US" altLang="en-US" dirty="0"/>
              <a:t>Bacterial isolation increases to 50%</a:t>
            </a:r>
          </a:p>
          <a:p>
            <a:pPr eaLnBrk="1" hangingPunct="1">
              <a:buFont typeface="Arial" panose="020B0604020202020204" pitchFamily="34" charset="0"/>
              <a:buChar char="•"/>
            </a:pPr>
            <a:r>
              <a:rPr lang="en-US" altLang="en-US" sz="2800" dirty="0"/>
              <a:t>Febrile animals should also have a “true” blood culture</a:t>
            </a:r>
          </a:p>
          <a:p>
            <a:pPr lvl="1" eaLnBrk="1" hangingPunct="1"/>
            <a:endParaRPr lang="en-US" altLang="en-US" sz="2400" dirty="0"/>
          </a:p>
          <a:p>
            <a:pPr eaLnBrk="1" hangingPunct="1"/>
            <a:endParaRPr lang="en-US" altLang="en-US" sz="2800" dirty="0"/>
          </a:p>
        </p:txBody>
      </p:sp>
      <p:pic>
        <p:nvPicPr>
          <p:cNvPr id="6" name="Picture 4" descr="Microbiology 28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953000" y="2667000"/>
            <a:ext cx="3539990" cy="265499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51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4" name="Rectangle 7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8" name="Freeform: Shape 87">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90"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9938" name="Title 1"/>
          <p:cNvSpPr>
            <a:spLocks noGrp="1"/>
          </p:cNvSpPr>
          <p:nvPr>
            <p:ph type="title"/>
          </p:nvPr>
        </p:nvSpPr>
        <p:spPr>
          <a:xfrm>
            <a:off x="866216" y="973668"/>
            <a:ext cx="2206657" cy="1020232"/>
          </a:xfrm>
        </p:spPr>
        <p:txBody>
          <a:bodyPr vert="horz" lIns="91440" tIns="45720" rIns="91440" bIns="45720" rtlCol="0" anchor="ctr">
            <a:normAutofit/>
          </a:bodyPr>
          <a:lstStyle/>
          <a:p>
            <a:pPr>
              <a:lnSpc>
                <a:spcPct val="90000"/>
              </a:lnSpc>
            </a:pPr>
            <a:r>
              <a:rPr lang="en-US" altLang="en-US" sz="3300" b="0" i="0" kern="1200" dirty="0">
                <a:solidFill>
                  <a:srgbClr val="EBEBEB"/>
                </a:solidFill>
                <a:latin typeface="+mj-lt"/>
                <a:ea typeface="+mj-ea"/>
                <a:cs typeface="+mj-cs"/>
              </a:rPr>
              <a:t>Bacterial isolates</a:t>
            </a:r>
          </a:p>
        </p:txBody>
      </p:sp>
      <p:pic>
        <p:nvPicPr>
          <p:cNvPr id="7" name="Content Placeholder 5" descr="Microbiology 4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895955" y="1631381"/>
            <a:ext cx="4793650" cy="359523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92" name="Rectangle 9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Oval 93">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940" name="Content Placeholder 3"/>
          <p:cNvSpPr>
            <a:spLocks noGrp="1"/>
          </p:cNvSpPr>
          <p:nvPr>
            <p:ph sz="half" idx="2"/>
          </p:nvPr>
        </p:nvSpPr>
        <p:spPr>
          <a:xfrm>
            <a:off x="572691" y="1993900"/>
            <a:ext cx="2863265" cy="4254500"/>
          </a:xfrm>
        </p:spPr>
        <p:txBody>
          <a:bodyPr vert="horz" lIns="91440" tIns="45720" rIns="91440" bIns="45720" rtlCol="0">
            <a:normAutofit/>
          </a:bodyPr>
          <a:lstStyle/>
          <a:p>
            <a:pPr>
              <a:lnSpc>
                <a:spcPct val="90000"/>
              </a:lnSpc>
            </a:pPr>
            <a:r>
              <a:rPr lang="en-US" altLang="en-US" sz="1100" dirty="0">
                <a:solidFill>
                  <a:srgbClr val="FFFFFF"/>
                </a:solidFill>
              </a:rPr>
              <a:t>Most common organisms in</a:t>
            </a:r>
            <a:r>
              <a:rPr lang="en-US" altLang="en-US" sz="1100" u="sng" dirty="0">
                <a:solidFill>
                  <a:srgbClr val="FFFFFF"/>
                </a:solidFill>
              </a:rPr>
              <a:t> Horses </a:t>
            </a:r>
            <a:r>
              <a:rPr lang="en-US" altLang="en-US" sz="1100" dirty="0">
                <a:solidFill>
                  <a:srgbClr val="FFFFFF"/>
                </a:solidFill>
              </a:rPr>
              <a:t>are:</a:t>
            </a:r>
          </a:p>
          <a:p>
            <a:pPr lvl="1">
              <a:lnSpc>
                <a:spcPct val="90000"/>
              </a:lnSpc>
            </a:pPr>
            <a:r>
              <a:rPr lang="en-US" altLang="en-US" sz="1100" dirty="0">
                <a:solidFill>
                  <a:srgbClr val="FFFFFF"/>
                </a:solidFill>
              </a:rPr>
              <a:t>Gram-positive: Strep sp and Staph sp </a:t>
            </a:r>
          </a:p>
          <a:p>
            <a:pPr lvl="2">
              <a:lnSpc>
                <a:spcPct val="90000"/>
              </a:lnSpc>
            </a:pPr>
            <a:r>
              <a:rPr lang="en-US" altLang="en-US" sz="1100" dirty="0">
                <a:solidFill>
                  <a:srgbClr val="FFFFFF"/>
                </a:solidFill>
              </a:rPr>
              <a:t>Resulting from joint injections and arthroscopies</a:t>
            </a:r>
          </a:p>
          <a:p>
            <a:pPr lvl="1">
              <a:lnSpc>
                <a:spcPct val="90000"/>
              </a:lnSpc>
            </a:pPr>
            <a:r>
              <a:rPr lang="en-US" altLang="en-US" sz="1100" dirty="0">
                <a:solidFill>
                  <a:srgbClr val="FFFFFF"/>
                </a:solidFill>
              </a:rPr>
              <a:t>Gram-negative: E. coli</a:t>
            </a:r>
          </a:p>
          <a:p>
            <a:pPr lvl="2">
              <a:lnSpc>
                <a:spcPct val="90000"/>
              </a:lnSpc>
            </a:pPr>
            <a:r>
              <a:rPr lang="en-US" altLang="en-US" sz="1100" dirty="0">
                <a:solidFill>
                  <a:srgbClr val="FFFFFF"/>
                </a:solidFill>
              </a:rPr>
              <a:t>Resulting from wounds</a:t>
            </a:r>
          </a:p>
          <a:p>
            <a:pPr>
              <a:lnSpc>
                <a:spcPct val="90000"/>
              </a:lnSpc>
            </a:pPr>
            <a:r>
              <a:rPr lang="en-US" altLang="en-US" sz="1100" dirty="0">
                <a:solidFill>
                  <a:srgbClr val="FFFFFF"/>
                </a:solidFill>
              </a:rPr>
              <a:t>Most common organisms isolated in </a:t>
            </a:r>
            <a:r>
              <a:rPr lang="en-US" altLang="en-US" sz="1100" u="sng" dirty="0">
                <a:solidFill>
                  <a:srgbClr val="FFFFFF"/>
                </a:solidFill>
              </a:rPr>
              <a:t>Foal</a:t>
            </a:r>
            <a:r>
              <a:rPr lang="en-US" altLang="en-US" sz="1100" dirty="0">
                <a:solidFill>
                  <a:srgbClr val="FFFFFF"/>
                </a:solidFill>
              </a:rPr>
              <a:t> septic arthritis are:</a:t>
            </a:r>
          </a:p>
          <a:p>
            <a:pPr lvl="1">
              <a:lnSpc>
                <a:spcPct val="90000"/>
              </a:lnSpc>
            </a:pPr>
            <a:r>
              <a:rPr lang="en-US" altLang="en-US" sz="1100" dirty="0">
                <a:solidFill>
                  <a:srgbClr val="FFFFFF"/>
                </a:solidFill>
              </a:rPr>
              <a:t>Actinobacillus</a:t>
            </a:r>
          </a:p>
          <a:p>
            <a:pPr lvl="1">
              <a:lnSpc>
                <a:spcPct val="90000"/>
              </a:lnSpc>
            </a:pPr>
            <a:r>
              <a:rPr lang="en-US" altLang="en-US" sz="1100" dirty="0">
                <a:solidFill>
                  <a:srgbClr val="FFFFFF"/>
                </a:solidFill>
              </a:rPr>
              <a:t>E.coli</a:t>
            </a:r>
          </a:p>
          <a:p>
            <a:pPr lvl="1">
              <a:lnSpc>
                <a:spcPct val="90000"/>
              </a:lnSpc>
            </a:pPr>
            <a:r>
              <a:rPr lang="en-US" altLang="en-US" sz="1100" dirty="0">
                <a:solidFill>
                  <a:srgbClr val="FFFFFF"/>
                </a:solidFill>
              </a:rPr>
              <a:t>Klebsiella sp</a:t>
            </a:r>
          </a:p>
          <a:p>
            <a:pPr lvl="1">
              <a:lnSpc>
                <a:spcPct val="90000"/>
              </a:lnSpc>
            </a:pPr>
            <a:r>
              <a:rPr lang="en-US" altLang="en-US" sz="1100" dirty="0">
                <a:solidFill>
                  <a:srgbClr val="FFFFFF"/>
                </a:solidFill>
              </a:rPr>
              <a:t>Pseudomonas sp</a:t>
            </a:r>
          </a:p>
          <a:p>
            <a:pPr lvl="1">
              <a:lnSpc>
                <a:spcPct val="90000"/>
              </a:lnSpc>
            </a:pPr>
            <a:r>
              <a:rPr lang="en-US" altLang="en-US" sz="1100" dirty="0">
                <a:solidFill>
                  <a:srgbClr val="FFFFFF"/>
                </a:solidFill>
              </a:rPr>
              <a:t>Salmonella </a:t>
            </a:r>
          </a:p>
        </p:txBody>
      </p:sp>
      <p:sp>
        <p:nvSpPr>
          <p:cNvPr id="98"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429268003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Treatment for Puncture Wounds</a:t>
            </a:r>
            <a:r>
              <a:rPr lang="en-US" i="1" dirty="0"/>
              <a:t>:</a:t>
            </a:r>
            <a:endParaRPr lang="en-US" dirty="0"/>
          </a:p>
        </p:txBody>
      </p:sp>
      <p:sp>
        <p:nvSpPr>
          <p:cNvPr id="6" name="Content Placeholder 5"/>
          <p:cNvSpPr>
            <a:spLocks noGrp="1"/>
          </p:cNvSpPr>
          <p:nvPr>
            <p:ph idx="1"/>
          </p:nvPr>
        </p:nvSpPr>
        <p:spPr>
          <a:xfrm>
            <a:off x="609600" y="2286000"/>
            <a:ext cx="7162800" cy="3962400"/>
          </a:xfrm>
        </p:spPr>
        <p:txBody>
          <a:bodyPr>
            <a:normAutofit fontScale="92500" lnSpcReduction="10000"/>
          </a:bodyPr>
          <a:lstStyle/>
          <a:p>
            <a:r>
              <a:rPr lang="en-US" dirty="0"/>
              <a:t>Sedate the horse heavily</a:t>
            </a:r>
          </a:p>
          <a:p>
            <a:pPr lvl="1"/>
            <a:r>
              <a:rPr lang="en-US" dirty="0"/>
              <a:t>penetrating wounds are very painful and make patient cooperation difficult </a:t>
            </a:r>
          </a:p>
          <a:p>
            <a:pPr lvl="1"/>
            <a:r>
              <a:rPr lang="en-US" dirty="0"/>
              <a:t>Sedation:  5mg Butorphanol with 5 mg Detomidine</a:t>
            </a:r>
          </a:p>
          <a:p>
            <a:pPr lvl="1"/>
            <a:r>
              <a:rPr lang="en-US" dirty="0"/>
              <a:t>Add 10 mg of Acepromazine if horse is anxious</a:t>
            </a:r>
          </a:p>
          <a:p>
            <a:r>
              <a:rPr lang="en-US" dirty="0"/>
              <a:t>Perform a ring block at the level of the fetlock</a:t>
            </a:r>
          </a:p>
          <a:p>
            <a:pPr lvl="1"/>
            <a:r>
              <a:rPr lang="en-US" dirty="0"/>
              <a:t>50% mixture of carbocaine and bupivicaine  </a:t>
            </a:r>
          </a:p>
          <a:p>
            <a:r>
              <a:rPr lang="en-US" dirty="0"/>
              <a:t>Remove all gross contamination</a:t>
            </a:r>
          </a:p>
          <a:p>
            <a:pPr lvl="1"/>
            <a:r>
              <a:rPr lang="en-US" dirty="0"/>
              <a:t>Hose dirt and mud off the distal limb</a:t>
            </a:r>
          </a:p>
          <a:p>
            <a:pPr lvl="1"/>
            <a:r>
              <a:rPr lang="en-US" dirty="0"/>
              <a:t>Scrub the hoof with chlorhexidine </a:t>
            </a:r>
          </a:p>
          <a:p>
            <a:r>
              <a:rPr lang="en-US" dirty="0"/>
              <a:t>In non-metallic foreign bodies some of the sole and frog may need to be excised to remove the object </a:t>
            </a:r>
          </a:p>
          <a:p>
            <a:endParaRPr lang="en-US" dirty="0"/>
          </a:p>
        </p:txBody>
      </p:sp>
    </p:spTree>
    <p:extLst>
      <p:ext uri="{BB962C8B-B14F-4D97-AF65-F5344CB8AC3E}">
        <p14:creationId xmlns:p14="http://schemas.microsoft.com/office/powerpoint/2010/main" val="20771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914400"/>
            <a:ext cx="6343672" cy="709865"/>
          </a:xfrm>
        </p:spPr>
        <p:txBody>
          <a:bodyPr/>
          <a:lstStyle/>
          <a:p>
            <a:r>
              <a:rPr lang="en-US" sz="2800" dirty="0"/>
              <a:t>Treatment for Puncture Wounds</a:t>
            </a:r>
            <a:r>
              <a:rPr lang="en-US" sz="2800" i="1" dirty="0"/>
              <a:t>:</a:t>
            </a:r>
            <a:endParaRPr lang="en-US" sz="2800" dirty="0"/>
          </a:p>
        </p:txBody>
      </p:sp>
      <p:sp>
        <p:nvSpPr>
          <p:cNvPr id="6" name="Content Placeholder 5"/>
          <p:cNvSpPr>
            <a:spLocks noGrp="1"/>
          </p:cNvSpPr>
          <p:nvPr>
            <p:ph idx="1"/>
          </p:nvPr>
        </p:nvSpPr>
        <p:spPr/>
        <p:txBody>
          <a:bodyPr>
            <a:normAutofit/>
          </a:bodyPr>
          <a:lstStyle/>
          <a:p>
            <a:r>
              <a:rPr lang="en-US" dirty="0"/>
              <a:t>Debride the tract until all gross debris is removed </a:t>
            </a:r>
          </a:p>
          <a:p>
            <a:r>
              <a:rPr lang="en-US" dirty="0"/>
              <a:t>Debride the bone aggressively with a currett</a:t>
            </a:r>
          </a:p>
          <a:p>
            <a:r>
              <a:rPr lang="en-US" dirty="0"/>
              <a:t>copiously lavage the wound  </a:t>
            </a:r>
          </a:p>
          <a:p>
            <a:r>
              <a:rPr lang="en-US" dirty="0"/>
              <a:t>Apply topical antibiotics in wounds that involve only the sole, cushion, or P3  </a:t>
            </a:r>
          </a:p>
          <a:p>
            <a:pPr lvl="1"/>
            <a:r>
              <a:rPr lang="en-US" dirty="0"/>
              <a:t>Mastitis ointments are very effective</a:t>
            </a:r>
          </a:p>
          <a:p>
            <a:r>
              <a:rPr lang="en-US" dirty="0"/>
              <a:t>Bandage in a heavy padded bandage with duct tape on the bottom to maintain a clean and sterile bandage</a:t>
            </a:r>
          </a:p>
        </p:txBody>
      </p:sp>
    </p:spTree>
    <p:extLst>
      <p:ext uri="{BB962C8B-B14F-4D97-AF65-F5344CB8AC3E}">
        <p14:creationId xmlns:p14="http://schemas.microsoft.com/office/powerpoint/2010/main" val="391358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Treatment for Puncture Wounds</a:t>
            </a:r>
            <a:r>
              <a:rPr lang="en-US" sz="2800" i="1" dirty="0"/>
              <a:t>:</a:t>
            </a:r>
            <a:endParaRPr lang="en-US" sz="2800" dirty="0"/>
          </a:p>
        </p:txBody>
      </p:sp>
      <p:sp>
        <p:nvSpPr>
          <p:cNvPr id="3" name="Content Placeholder 2"/>
          <p:cNvSpPr>
            <a:spLocks noGrp="1"/>
          </p:cNvSpPr>
          <p:nvPr>
            <p:ph idx="1"/>
          </p:nvPr>
        </p:nvSpPr>
        <p:spPr/>
        <p:txBody>
          <a:bodyPr/>
          <a:lstStyle/>
          <a:p>
            <a:r>
              <a:rPr lang="en-US" b="1" i="1" dirty="0"/>
              <a:t>Nonsteroidal Anti-inflammatory Drugs: </a:t>
            </a:r>
            <a:endParaRPr lang="en-US" dirty="0"/>
          </a:p>
          <a:p>
            <a:pPr lvl="0"/>
            <a:r>
              <a:rPr lang="en-US" dirty="0"/>
              <a:t>Phenylbutazone: 2.2 mg/kg orally every 12-24 hours for 7 days</a:t>
            </a:r>
          </a:p>
          <a:p>
            <a:pPr lvl="0"/>
            <a:r>
              <a:rPr lang="en-US" dirty="0"/>
              <a:t>Flunixin Meglumine: 1.1 mg/kg orally or IV every 12 hours for 7 days</a:t>
            </a:r>
          </a:p>
          <a:p>
            <a:pPr lvl="0"/>
            <a:r>
              <a:rPr lang="en-US" dirty="0"/>
              <a:t>Firocoxib: 0.1 mg/kg orally for 30 days</a:t>
            </a:r>
          </a:p>
          <a:p>
            <a:endParaRPr lang="en-US" dirty="0"/>
          </a:p>
        </p:txBody>
      </p:sp>
    </p:spTree>
    <p:extLst>
      <p:ext uri="{BB962C8B-B14F-4D97-AF65-F5344CB8AC3E}">
        <p14:creationId xmlns:p14="http://schemas.microsoft.com/office/powerpoint/2010/main" val="308380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Treatment for Puncture Wounds</a:t>
            </a:r>
            <a:r>
              <a:rPr lang="en-US" sz="2800" i="1" dirty="0"/>
              <a:t>:</a:t>
            </a:r>
            <a:endParaRPr lang="en-US" sz="2800" dirty="0"/>
          </a:p>
        </p:txBody>
      </p:sp>
      <p:sp>
        <p:nvSpPr>
          <p:cNvPr id="3" name="Content Placeholder 2"/>
          <p:cNvSpPr>
            <a:spLocks noGrp="1"/>
          </p:cNvSpPr>
          <p:nvPr>
            <p:ph idx="1"/>
          </p:nvPr>
        </p:nvSpPr>
        <p:spPr/>
        <p:txBody>
          <a:bodyPr>
            <a:normAutofit fontScale="92500" lnSpcReduction="20000"/>
          </a:bodyPr>
          <a:lstStyle/>
          <a:p>
            <a:r>
              <a:rPr lang="en-US" b="1" i="1" dirty="0"/>
              <a:t>Antimicrobial Therapies for Puncture Wounds not involving P3:</a:t>
            </a:r>
            <a:endParaRPr lang="en-US" dirty="0"/>
          </a:p>
          <a:p>
            <a:pPr lvl="1"/>
            <a:r>
              <a:rPr lang="en-US" dirty="0"/>
              <a:t>Trimethoprim sulfadiazine 30 mg/kg orally every 12 hours for 10 days</a:t>
            </a:r>
          </a:p>
          <a:p>
            <a:pPr lvl="1"/>
            <a:r>
              <a:rPr lang="en-US" dirty="0"/>
              <a:t>Minocycline 4mg/kg orally every 12 hours for 10 days</a:t>
            </a:r>
          </a:p>
          <a:p>
            <a:r>
              <a:rPr lang="en-US" b="1" i="1" dirty="0"/>
              <a:t>Antimicrobial Therapies for Puncture Wounds involving P3:</a:t>
            </a:r>
            <a:endParaRPr lang="en-US" dirty="0"/>
          </a:p>
          <a:p>
            <a:pPr lvl="1"/>
            <a:r>
              <a:rPr lang="en-US" dirty="0"/>
              <a:t>Trimethoprim sulfadiazine 30 mg/kg orally every 12 hours for 30 days</a:t>
            </a:r>
          </a:p>
          <a:p>
            <a:pPr lvl="1"/>
            <a:r>
              <a:rPr lang="en-US" dirty="0"/>
              <a:t>Minocycline 4mg/kg orally every 12 hours for 30 days.</a:t>
            </a:r>
          </a:p>
          <a:p>
            <a:pPr lvl="1"/>
            <a:r>
              <a:rPr lang="en-US" dirty="0"/>
              <a:t>Chloramphenicol 50 mg/kg orally every 8 hours for 30 days</a:t>
            </a:r>
          </a:p>
          <a:p>
            <a:pPr lvl="1"/>
            <a:r>
              <a:rPr lang="en-US" dirty="0"/>
              <a:t>Exceed (Ceftiofur) 6.6 mg/kg Intramuscular Day 1, Day 4, Day 10, Day 17, and Day 24</a:t>
            </a:r>
          </a:p>
          <a:p>
            <a:endParaRPr lang="en-US" dirty="0"/>
          </a:p>
        </p:txBody>
      </p:sp>
    </p:spTree>
    <p:extLst>
      <p:ext uri="{BB962C8B-B14F-4D97-AF65-F5344CB8AC3E}">
        <p14:creationId xmlns:p14="http://schemas.microsoft.com/office/powerpoint/2010/main" val="291663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D66EE-F6D1-4A16-A49B-02DD6D31194E}"/>
              </a:ext>
            </a:extLst>
          </p:cNvPr>
          <p:cNvSpPr>
            <a:spLocks noGrp="1"/>
          </p:cNvSpPr>
          <p:nvPr>
            <p:ph type="ctrTitle"/>
          </p:nvPr>
        </p:nvSpPr>
        <p:spPr>
          <a:xfrm>
            <a:off x="866440" y="2226503"/>
            <a:ext cx="6905960" cy="2550877"/>
          </a:xfrm>
        </p:spPr>
        <p:txBody>
          <a:bodyPr/>
          <a:lstStyle/>
          <a:p>
            <a:pPr algn="ctr"/>
            <a:r>
              <a:rPr lang="en-US" sz="4000" dirty="0"/>
              <a:t>Management of Septic Arthritis or Tenosynovitis as a result of Puncture Wounds</a:t>
            </a:r>
          </a:p>
        </p:txBody>
      </p:sp>
      <p:sp>
        <p:nvSpPr>
          <p:cNvPr id="5" name="Subtitle 4">
            <a:extLst>
              <a:ext uri="{FF2B5EF4-FFF2-40B4-BE49-F238E27FC236}">
                <a16:creationId xmlns:a16="http://schemas.microsoft.com/office/drawing/2014/main" id="{9B0B7202-93A1-4B8A-B2C1-82CD0D0888E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54218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eaLnBrk="1" hangingPunct="1"/>
            <a:r>
              <a:rPr lang="en-US" altLang="en-US" dirty="0"/>
              <a:t>Lavage: “The Solution to Pollution is Dilution”</a:t>
            </a:r>
          </a:p>
        </p:txBody>
      </p:sp>
      <p:sp>
        <p:nvSpPr>
          <p:cNvPr id="38915" name="Rectangle 3"/>
          <p:cNvSpPr>
            <a:spLocks noGrp="1" noChangeArrowheads="1"/>
          </p:cNvSpPr>
          <p:nvPr>
            <p:ph sz="half" idx="1"/>
          </p:nvPr>
        </p:nvSpPr>
        <p:spPr/>
        <p:txBody>
          <a:bodyPr>
            <a:normAutofit fontScale="70000" lnSpcReduction="20000"/>
          </a:bodyPr>
          <a:lstStyle/>
          <a:p>
            <a:pPr eaLnBrk="1" hangingPunct="1">
              <a:lnSpc>
                <a:spcPct val="90000"/>
              </a:lnSpc>
            </a:pPr>
            <a:r>
              <a:rPr lang="en-US" altLang="en-US" sz="2400" dirty="0"/>
              <a:t>Absolutely must reduce the bacterial load and WBCs</a:t>
            </a:r>
          </a:p>
          <a:p>
            <a:pPr eaLnBrk="1" hangingPunct="1">
              <a:lnSpc>
                <a:spcPct val="90000"/>
              </a:lnSpc>
            </a:pPr>
            <a:r>
              <a:rPr lang="en-US" altLang="en-US" sz="2400" dirty="0"/>
              <a:t>Neutrophils have oxidative burst that damage cartilage</a:t>
            </a:r>
          </a:p>
          <a:p>
            <a:pPr eaLnBrk="1" hangingPunct="1">
              <a:lnSpc>
                <a:spcPct val="90000"/>
              </a:lnSpc>
            </a:pPr>
            <a:r>
              <a:rPr lang="en-US" altLang="en-US" sz="2400" dirty="0"/>
              <a:t>Signal for collagenase up-regulation</a:t>
            </a:r>
          </a:p>
          <a:p>
            <a:pPr eaLnBrk="1" hangingPunct="1">
              <a:lnSpc>
                <a:spcPct val="90000"/>
              </a:lnSpc>
            </a:pPr>
            <a:r>
              <a:rPr lang="en-US" altLang="en-US" sz="2400" dirty="0"/>
              <a:t>Poor blood flow to joints must choose drugs that have large volume of distribution</a:t>
            </a:r>
          </a:p>
          <a:p>
            <a:pPr eaLnBrk="1" hangingPunct="1">
              <a:lnSpc>
                <a:spcPct val="90000"/>
              </a:lnSpc>
            </a:pPr>
            <a:r>
              <a:rPr lang="en-US" altLang="en-US" sz="2400" dirty="0"/>
              <a:t>REMEMBER:  THIS IS A RACE AGAINST THE DAMAGE THAT BACTERIA CAUSE</a:t>
            </a:r>
          </a:p>
          <a:p>
            <a:pPr lvl="1" eaLnBrk="1" hangingPunct="1">
              <a:lnSpc>
                <a:spcPct val="90000"/>
              </a:lnSpc>
              <a:buFontTx/>
              <a:buNone/>
            </a:pPr>
            <a:r>
              <a:rPr lang="en-US" altLang="en-US" dirty="0"/>
              <a:t> </a:t>
            </a:r>
          </a:p>
        </p:txBody>
      </p:sp>
      <p:pic>
        <p:nvPicPr>
          <p:cNvPr id="38916" name="Content Placeholder 6" descr="Rashmir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0558" y="2200880"/>
            <a:ext cx="2534242" cy="354991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279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53561"/>
            <a:ext cx="5917679" cy="2550877"/>
          </a:xfrm>
        </p:spPr>
        <p:txBody>
          <a:bodyPr/>
          <a:lstStyle/>
          <a:p>
            <a:pPr algn="ctr"/>
            <a:r>
              <a:rPr lang="en-US" b="0" dirty="0"/>
              <a:t>LACERATIONS OF THE HOOF AND LOWER LIMB</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2455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choice: Arthroscopy</a:t>
            </a:r>
          </a:p>
        </p:txBody>
      </p:sp>
      <p:sp>
        <p:nvSpPr>
          <p:cNvPr id="3" name="Content Placeholder 2"/>
          <p:cNvSpPr>
            <a:spLocks noGrp="1"/>
          </p:cNvSpPr>
          <p:nvPr>
            <p:ph sz="half" idx="1"/>
          </p:nvPr>
        </p:nvSpPr>
        <p:spPr/>
        <p:txBody>
          <a:bodyPr>
            <a:normAutofit/>
          </a:bodyPr>
          <a:lstStyle/>
          <a:p>
            <a:r>
              <a:rPr lang="en-US" dirty="0"/>
              <a:t>Local debridement</a:t>
            </a:r>
          </a:p>
          <a:p>
            <a:r>
              <a:rPr lang="en-US" dirty="0"/>
              <a:t>Removal of fibrin clots</a:t>
            </a:r>
          </a:p>
          <a:p>
            <a:r>
              <a:rPr lang="en-US" dirty="0"/>
              <a:t>High Volume lavage &gt;20 liters</a:t>
            </a:r>
          </a:p>
          <a:p>
            <a:r>
              <a:rPr lang="en-US" dirty="0"/>
              <a:t>Difficult in pastern joint and distal tarsal joints</a:t>
            </a:r>
          </a:p>
          <a:p>
            <a:r>
              <a:rPr lang="en-US" dirty="0"/>
              <a:t>Repeat in several days if not improving</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0263" y="3042179"/>
            <a:ext cx="3636962" cy="242464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03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a:t>Local Treatment: Managing the Infection</a:t>
            </a:r>
          </a:p>
        </p:txBody>
      </p:sp>
      <p:sp>
        <p:nvSpPr>
          <p:cNvPr id="40963" name="Content Placeholder 2"/>
          <p:cNvSpPr>
            <a:spLocks noGrp="1"/>
          </p:cNvSpPr>
          <p:nvPr>
            <p:ph sz="half" idx="1"/>
          </p:nvPr>
        </p:nvSpPr>
        <p:spPr/>
        <p:txBody>
          <a:bodyPr>
            <a:normAutofit fontScale="92500"/>
          </a:bodyPr>
          <a:lstStyle/>
          <a:p>
            <a:pPr>
              <a:lnSpc>
                <a:spcPct val="90000"/>
              </a:lnSpc>
            </a:pPr>
            <a:r>
              <a:rPr lang="en-US" altLang="en-US" sz="1800" dirty="0"/>
              <a:t>Intra-articular antibiotics and Regional limb perfusions</a:t>
            </a:r>
            <a:endParaRPr lang="en-US" altLang="en-US" dirty="0"/>
          </a:p>
          <a:p>
            <a:pPr lvl="1"/>
            <a:r>
              <a:rPr lang="en-US" altLang="en-US" dirty="0"/>
              <a:t>Utilize concentration depending killing of bacteria</a:t>
            </a:r>
          </a:p>
          <a:p>
            <a:pPr lvl="1"/>
            <a:r>
              <a:rPr lang="en-US" altLang="en-US" dirty="0"/>
              <a:t>Use drugs that target the most common agents:</a:t>
            </a:r>
          </a:p>
          <a:p>
            <a:pPr lvl="2"/>
            <a:r>
              <a:rPr lang="en-US" altLang="en-US" dirty="0"/>
              <a:t>Beta lactams</a:t>
            </a:r>
          </a:p>
          <a:p>
            <a:pPr lvl="2"/>
            <a:r>
              <a:rPr lang="en-US" altLang="en-US" dirty="0"/>
              <a:t>Aminoglycosides</a:t>
            </a:r>
          </a:p>
          <a:p>
            <a:pPr lvl="2"/>
            <a:r>
              <a:rPr lang="en-US" altLang="en-US" dirty="0"/>
              <a:t>Fluoroquinolone</a:t>
            </a:r>
          </a:p>
          <a:p>
            <a:pPr lvl="2"/>
            <a:r>
              <a:rPr lang="en-US" altLang="en-US" dirty="0"/>
              <a:t>Chloramphenicol</a:t>
            </a:r>
          </a:p>
          <a:p>
            <a:pPr lvl="2"/>
            <a:r>
              <a:rPr lang="en-US" altLang="en-US" dirty="0"/>
              <a:t>Doxycycline</a:t>
            </a:r>
          </a:p>
        </p:txBody>
      </p:sp>
      <p:pic>
        <p:nvPicPr>
          <p:cNvPr id="40964" name="Content Placeholder 4" descr="Bacteria-Eating-Up-Oil-Spills-and-Producing-Biodegradable-Plastic-2.jp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93444" y="2489200"/>
            <a:ext cx="3530600" cy="35306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00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5" name="Rectangle 74">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Shape 88">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91"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3010" name="Rectangle 2"/>
          <p:cNvSpPr>
            <a:spLocks noGrp="1" noChangeArrowheads="1"/>
          </p:cNvSpPr>
          <p:nvPr>
            <p:ph type="title"/>
          </p:nvPr>
        </p:nvSpPr>
        <p:spPr>
          <a:xfrm>
            <a:off x="866216" y="973668"/>
            <a:ext cx="2206657" cy="1020232"/>
          </a:xfrm>
        </p:spPr>
        <p:txBody>
          <a:bodyPr vert="horz" lIns="91440" tIns="45720" rIns="91440" bIns="45720" rtlCol="0" anchor="ctr">
            <a:normAutofit/>
          </a:bodyPr>
          <a:lstStyle/>
          <a:p>
            <a:pPr>
              <a:lnSpc>
                <a:spcPct val="90000"/>
              </a:lnSpc>
            </a:pPr>
            <a:r>
              <a:rPr lang="en-US" altLang="en-US" sz="2300" b="0" i="0" kern="1200" dirty="0">
                <a:solidFill>
                  <a:srgbClr val="EBEBEB"/>
                </a:solidFill>
                <a:latin typeface="+mj-lt"/>
                <a:ea typeface="+mj-ea"/>
                <a:cs typeface="+mj-cs"/>
              </a:rPr>
              <a:t>Regional limb perfusion</a:t>
            </a:r>
          </a:p>
        </p:txBody>
      </p:sp>
      <p:pic>
        <p:nvPicPr>
          <p:cNvPr id="43012" name="Picture 4" descr="DSC_000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95955" y="1625389"/>
            <a:ext cx="4793650" cy="360722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93" name="Rectangle 92">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5" name="Oval 94">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7" name="Oval 96">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011" name="Rectangle 3"/>
          <p:cNvSpPr>
            <a:spLocks noGrp="1" noChangeArrowheads="1"/>
          </p:cNvSpPr>
          <p:nvPr>
            <p:ph sz="half" idx="2"/>
          </p:nvPr>
        </p:nvSpPr>
        <p:spPr>
          <a:xfrm>
            <a:off x="866216" y="2120900"/>
            <a:ext cx="2350294" cy="3898900"/>
          </a:xfrm>
        </p:spPr>
        <p:txBody>
          <a:bodyPr vert="horz" lIns="91440" tIns="45720" rIns="91440" bIns="45720" rtlCol="0">
            <a:normAutofit/>
          </a:bodyPr>
          <a:lstStyle/>
          <a:p>
            <a:r>
              <a:rPr lang="en-US" altLang="en-US" dirty="0">
                <a:solidFill>
                  <a:srgbClr val="FFFFFF"/>
                </a:solidFill>
              </a:rPr>
              <a:t>Excellent way to provide high concentrations of antibiotic to the distal limb</a:t>
            </a:r>
          </a:p>
          <a:p>
            <a:r>
              <a:rPr lang="en-US" altLang="en-US" dirty="0">
                <a:solidFill>
                  <a:srgbClr val="FFFFFF"/>
                </a:solidFill>
              </a:rPr>
              <a:t>Near-total horse dose put in the leg</a:t>
            </a:r>
          </a:p>
          <a:p>
            <a:r>
              <a:rPr lang="en-US" altLang="en-US" dirty="0">
                <a:solidFill>
                  <a:srgbClr val="FFFFFF"/>
                </a:solidFill>
              </a:rPr>
              <a:t>Novel choice of antibiotics</a:t>
            </a:r>
          </a:p>
          <a:p>
            <a:endParaRPr lang="en-US" altLang="en-US" dirty="0">
              <a:solidFill>
                <a:srgbClr val="FFFFFF"/>
              </a:solidFill>
            </a:endParaRPr>
          </a:p>
        </p:txBody>
      </p:sp>
      <p:sp>
        <p:nvSpPr>
          <p:cNvPr id="99"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3013" name="Text Box 5"/>
          <p:cNvSpPr txBox="1">
            <a:spLocks noChangeArrowheads="1"/>
          </p:cNvSpPr>
          <p:nvPr/>
        </p:nvSpPr>
        <p:spPr bwMode="auto">
          <a:xfrm>
            <a:off x="5486400" y="4343400"/>
            <a:ext cx="7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endParaRPr lang="en-US" altLang="en-US" sz="2400" dirty="0"/>
          </a:p>
        </p:txBody>
      </p:sp>
    </p:spTree>
    <p:extLst>
      <p:ext uri="{BB962C8B-B14F-4D97-AF65-F5344CB8AC3E}">
        <p14:creationId xmlns:p14="http://schemas.microsoft.com/office/powerpoint/2010/main" val="405798565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a:solidFill>
                  <a:schemeClr val="accent1"/>
                </a:solidFill>
              </a:rPr>
              <a:t>Region Limb perfusion</a:t>
            </a:r>
          </a:p>
        </p:txBody>
      </p:sp>
      <p:sp>
        <p:nvSpPr>
          <p:cNvPr id="19459" name="Rectangle 3"/>
          <p:cNvSpPr>
            <a:spLocks noGrp="1" noChangeArrowheads="1"/>
          </p:cNvSpPr>
          <p:nvPr>
            <p:ph idx="1"/>
          </p:nvPr>
        </p:nvSpPr>
        <p:spPr/>
        <p:txBody>
          <a:bodyPr>
            <a:normAutofit fontScale="85000" lnSpcReduction="10000"/>
          </a:bodyPr>
          <a:lstStyle/>
          <a:p>
            <a:pPr eaLnBrk="1" hangingPunct="1">
              <a:lnSpc>
                <a:spcPct val="80000"/>
              </a:lnSpc>
              <a:defRPr/>
            </a:pPr>
            <a:r>
              <a:rPr lang="en-US" sz="2400" dirty="0"/>
              <a:t>Previously reported synovial concentrations following regional limb perfusion at 24 hours</a:t>
            </a:r>
          </a:p>
          <a:p>
            <a:pPr lvl="1" eaLnBrk="1" hangingPunct="1">
              <a:lnSpc>
                <a:spcPct val="80000"/>
              </a:lnSpc>
              <a:defRPr/>
            </a:pPr>
            <a:r>
              <a:rPr lang="en-US" sz="2400" dirty="0"/>
              <a:t>Amikacin low dose (250 mg): 12-214 µg/ml</a:t>
            </a:r>
          </a:p>
          <a:p>
            <a:pPr lvl="2" eaLnBrk="1" hangingPunct="1">
              <a:lnSpc>
                <a:spcPct val="80000"/>
              </a:lnSpc>
              <a:defRPr/>
            </a:pPr>
            <a:r>
              <a:rPr lang="en-US" sz="2000" dirty="0"/>
              <a:t>= 0.25 mg/ml</a:t>
            </a:r>
          </a:p>
          <a:p>
            <a:pPr lvl="1" eaLnBrk="1" hangingPunct="1">
              <a:lnSpc>
                <a:spcPct val="80000"/>
              </a:lnSpc>
              <a:defRPr/>
            </a:pPr>
            <a:r>
              <a:rPr lang="en-US" sz="2400" dirty="0"/>
              <a:t>Amikacin high dose (1000mg): 445-540 ± 170 µg/ml</a:t>
            </a:r>
          </a:p>
          <a:p>
            <a:pPr lvl="2" eaLnBrk="1" hangingPunct="1">
              <a:lnSpc>
                <a:spcPct val="80000"/>
              </a:lnSpc>
              <a:defRPr/>
            </a:pPr>
            <a:r>
              <a:rPr lang="en-US" sz="2000" dirty="0"/>
              <a:t>= 0.5mg/ml</a:t>
            </a:r>
          </a:p>
          <a:p>
            <a:pPr lvl="1" eaLnBrk="1" hangingPunct="1">
              <a:lnSpc>
                <a:spcPct val="80000"/>
              </a:lnSpc>
              <a:defRPr/>
            </a:pPr>
            <a:r>
              <a:rPr lang="en-US" sz="2400" dirty="0"/>
              <a:t>Enrofloxacin (1.5 mg/kg): 7-127 µg/ml</a:t>
            </a:r>
          </a:p>
          <a:p>
            <a:pPr lvl="2" eaLnBrk="1" hangingPunct="1">
              <a:lnSpc>
                <a:spcPct val="80000"/>
              </a:lnSpc>
              <a:defRPr/>
            </a:pPr>
            <a:r>
              <a:rPr lang="en-US" sz="2000" dirty="0"/>
              <a:t>= 0.1mg/ml</a:t>
            </a:r>
          </a:p>
          <a:p>
            <a:pPr eaLnBrk="1" hangingPunct="1">
              <a:lnSpc>
                <a:spcPct val="80000"/>
              </a:lnSpc>
              <a:buFont typeface="Wingdings" pitchFamily="2" charset="2"/>
              <a:buNone/>
              <a:defRPr/>
            </a:pPr>
            <a:endParaRPr lang="en-US" sz="2400" dirty="0"/>
          </a:p>
          <a:p>
            <a:pPr eaLnBrk="1" hangingPunct="1">
              <a:lnSpc>
                <a:spcPct val="80000"/>
              </a:lnSpc>
              <a:buFont typeface="Wingdings" pitchFamily="2" charset="2"/>
              <a:buNone/>
              <a:defRPr/>
            </a:pPr>
            <a:r>
              <a:rPr lang="en-US" sz="1000" dirty="0"/>
              <a:t>Parra-Sanchez A. AJVR. 2006:1687-1695.</a:t>
            </a:r>
          </a:p>
          <a:p>
            <a:pPr eaLnBrk="1" hangingPunct="1">
              <a:lnSpc>
                <a:spcPct val="80000"/>
              </a:lnSpc>
              <a:buFont typeface="Wingdings" pitchFamily="2" charset="2"/>
              <a:buNone/>
              <a:defRPr/>
            </a:pPr>
            <a:r>
              <a:rPr lang="en-US" sz="1000" dirty="0"/>
              <a:t>Errico JA. AJVR.2008:334-342.</a:t>
            </a:r>
            <a:endParaRPr lang="en-US" sz="2000" dirty="0"/>
          </a:p>
        </p:txBody>
      </p:sp>
    </p:spTree>
    <p:extLst>
      <p:ext uri="{BB962C8B-B14F-4D97-AF65-F5344CB8AC3E}">
        <p14:creationId xmlns:p14="http://schemas.microsoft.com/office/powerpoint/2010/main" val="18013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en-US" dirty="0">
                <a:solidFill>
                  <a:schemeClr val="tx1"/>
                </a:solidFill>
              </a:rPr>
              <a:t>Systemic Antibiotics</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r>
              <a:rPr lang="en-US" b="1" u="sng" dirty="0">
                <a:solidFill>
                  <a:schemeClr val="tx1"/>
                </a:solidFill>
              </a:rPr>
              <a:t>Must be very aggressive</a:t>
            </a:r>
          </a:p>
          <a:p>
            <a:r>
              <a:rPr lang="en-US" dirty="0">
                <a:solidFill>
                  <a:schemeClr val="tx1"/>
                </a:solidFill>
              </a:rPr>
              <a:t>Need at least 5-7 day of IV antibiotic to eliminate septicemia</a:t>
            </a:r>
          </a:p>
          <a:p>
            <a:r>
              <a:rPr lang="en-US" dirty="0">
                <a:solidFill>
                  <a:schemeClr val="tx1"/>
                </a:solidFill>
              </a:rPr>
              <a:t>Total treatment time: 4-6 weeks</a:t>
            </a:r>
          </a:p>
          <a:p>
            <a:r>
              <a:rPr lang="en-US" dirty="0">
                <a:solidFill>
                  <a:schemeClr val="tx1"/>
                </a:solidFill>
              </a:rPr>
              <a:t>Best broad spectrum</a:t>
            </a:r>
          </a:p>
          <a:p>
            <a:pPr lvl="1"/>
            <a:r>
              <a:rPr lang="en-US" dirty="0">
                <a:solidFill>
                  <a:schemeClr val="tx1"/>
                </a:solidFill>
              </a:rPr>
              <a:t>K-Penicillin 22,000IU/kg IV Q6H with Gentamicin 6.6mg/kg IVQ24H</a:t>
            </a:r>
          </a:p>
          <a:p>
            <a:pPr lvl="1"/>
            <a:r>
              <a:rPr lang="en-US" dirty="0">
                <a:solidFill>
                  <a:schemeClr val="tx1"/>
                </a:solidFill>
              </a:rPr>
              <a:t>Ceftiofur 4.4 mg/kg IVQ12H</a:t>
            </a:r>
          </a:p>
          <a:p>
            <a:pPr lvl="1"/>
            <a:r>
              <a:rPr lang="en-US" dirty="0">
                <a:solidFill>
                  <a:schemeClr val="tx1"/>
                </a:solidFill>
              </a:rPr>
              <a:t>Beware Baytril is subject to resistance if used longer then 14 days</a:t>
            </a:r>
          </a:p>
          <a:p>
            <a:endParaRPr lang="en-US" dirty="0">
              <a:solidFill>
                <a:schemeClr val="tx1"/>
              </a:solidFill>
            </a:endParaRPr>
          </a:p>
        </p:txBody>
      </p:sp>
    </p:spTree>
    <p:extLst>
      <p:ext uri="{BB962C8B-B14F-4D97-AF65-F5344CB8AC3E}">
        <p14:creationId xmlns:p14="http://schemas.microsoft.com/office/powerpoint/2010/main" val="33539682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627185" y="1085549"/>
            <a:ext cx="2573210" cy="4686903"/>
          </a:xfrm>
        </p:spPr>
        <p:txBody>
          <a:bodyPr anchor="ctr">
            <a:normAutofit/>
          </a:bodyPr>
          <a:lstStyle/>
          <a:p>
            <a:pPr algn="r"/>
            <a:r>
              <a:rPr lang="en-US" sz="2700" dirty="0">
                <a:solidFill>
                  <a:schemeClr val="tx1"/>
                </a:solidFill>
              </a:rPr>
              <a:t>Pain Management</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pPr>
              <a:lnSpc>
                <a:spcPct val="90000"/>
              </a:lnSpc>
            </a:pPr>
            <a:r>
              <a:rPr lang="en-US" dirty="0">
                <a:solidFill>
                  <a:schemeClr val="tx1"/>
                </a:solidFill>
              </a:rPr>
              <a:t>NSAIDS</a:t>
            </a:r>
          </a:p>
          <a:p>
            <a:pPr>
              <a:lnSpc>
                <a:spcPct val="90000"/>
              </a:lnSpc>
            </a:pPr>
            <a:r>
              <a:rPr lang="en-US" dirty="0">
                <a:solidFill>
                  <a:schemeClr val="tx1"/>
                </a:solidFill>
              </a:rPr>
              <a:t>Lidocaine CRI: 0.05mg/kg/min intravenously</a:t>
            </a:r>
          </a:p>
          <a:p>
            <a:pPr>
              <a:lnSpc>
                <a:spcPct val="90000"/>
              </a:lnSpc>
            </a:pPr>
            <a:r>
              <a:rPr lang="en-US" dirty="0">
                <a:solidFill>
                  <a:schemeClr val="tx1"/>
                </a:solidFill>
              </a:rPr>
              <a:t>Butorphanol Intramuscular: 3-5 mg Q6H, don’t exceed 20 mg/24hour period</a:t>
            </a:r>
          </a:p>
          <a:p>
            <a:pPr>
              <a:lnSpc>
                <a:spcPct val="90000"/>
              </a:lnSpc>
            </a:pPr>
            <a:r>
              <a:rPr lang="en-US" dirty="0">
                <a:solidFill>
                  <a:schemeClr val="tx1"/>
                </a:solidFill>
              </a:rPr>
              <a:t>Morphine Epidural (rear limb only)</a:t>
            </a:r>
          </a:p>
          <a:p>
            <a:pPr>
              <a:lnSpc>
                <a:spcPct val="90000"/>
              </a:lnSpc>
            </a:pPr>
            <a:r>
              <a:rPr lang="en-US" dirty="0">
                <a:solidFill>
                  <a:schemeClr val="tx1"/>
                </a:solidFill>
              </a:rPr>
              <a:t>Morphine RLP: 20 mg will last up to 24 hours</a:t>
            </a:r>
          </a:p>
          <a:p>
            <a:pPr>
              <a:lnSpc>
                <a:spcPct val="90000"/>
              </a:lnSpc>
            </a:pPr>
            <a:r>
              <a:rPr lang="en-US" dirty="0">
                <a:solidFill>
                  <a:schemeClr val="tx1"/>
                </a:solidFill>
              </a:rPr>
              <a:t>GOTTA GET THE PAIN UNDERCONTROL!!!</a:t>
            </a:r>
          </a:p>
          <a:p>
            <a:pPr>
              <a:lnSpc>
                <a:spcPct val="90000"/>
              </a:lnSpc>
            </a:pPr>
            <a:r>
              <a:rPr lang="en-US" dirty="0">
                <a:solidFill>
                  <a:schemeClr val="tx1"/>
                </a:solidFill>
              </a:rPr>
              <a:t>KEY ….GET INFECTION UNDER CONTROL!!!!</a:t>
            </a:r>
          </a:p>
        </p:txBody>
      </p:sp>
    </p:spTree>
    <p:extLst>
      <p:ext uri="{BB962C8B-B14F-4D97-AF65-F5344CB8AC3E}">
        <p14:creationId xmlns:p14="http://schemas.microsoft.com/office/powerpoint/2010/main" val="3003024173"/>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Monitor Lameness Progression</a:t>
            </a:r>
          </a:p>
        </p:txBody>
      </p:sp>
      <p:sp>
        <p:nvSpPr>
          <p:cNvPr id="5" name="Content Placeholder 4"/>
          <p:cNvSpPr>
            <a:spLocks noGrp="1"/>
          </p:cNvSpPr>
          <p:nvPr>
            <p:ph sz="half" idx="1"/>
          </p:nvPr>
        </p:nvSpPr>
        <p:spPr/>
        <p:txBody>
          <a:bodyPr>
            <a:normAutofit/>
          </a:bodyPr>
          <a:lstStyle/>
          <a:p>
            <a:r>
              <a:rPr lang="en-US" dirty="0"/>
              <a:t>Set time limits!!! </a:t>
            </a:r>
          </a:p>
          <a:p>
            <a:r>
              <a:rPr lang="en-US" dirty="0"/>
              <a:t>Need to see progress in 48 hours, if not then repeat lavage and change treatment protocol</a:t>
            </a:r>
          </a:p>
          <a:p>
            <a:r>
              <a:rPr lang="en-US" dirty="0"/>
              <a:t>Every day that lameness does not improve increases the likelihood of poor prognosis</a:t>
            </a:r>
          </a:p>
        </p:txBody>
      </p:sp>
      <p:pic>
        <p:nvPicPr>
          <p:cNvPr id="7" name="Picture 10" descr="DSCN623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1511" y="2590800"/>
            <a:ext cx="3404062" cy="2552007"/>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660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Stall Confinement</a:t>
            </a:r>
          </a:p>
        </p:txBody>
      </p:sp>
      <p:sp>
        <p:nvSpPr>
          <p:cNvPr id="3" name="Content Placeholder 2"/>
          <p:cNvSpPr>
            <a:spLocks noGrp="1"/>
          </p:cNvSpPr>
          <p:nvPr>
            <p:ph sz="half" idx="1"/>
          </p:nvPr>
        </p:nvSpPr>
        <p:spPr/>
        <p:txBody>
          <a:bodyPr>
            <a:normAutofit/>
          </a:bodyPr>
          <a:lstStyle/>
          <a:p>
            <a:r>
              <a:rPr lang="en-US" dirty="0"/>
              <a:t>Strict Stall Confinement!!!! Prevent further trauma</a:t>
            </a:r>
          </a:p>
          <a:p>
            <a:r>
              <a:rPr lang="en-US" dirty="0"/>
              <a:t>Remaining cartilage is soft until 8 weeks following </a:t>
            </a:r>
            <a:r>
              <a:rPr lang="en-US" u="sng" dirty="0"/>
              <a:t>resolution</a:t>
            </a:r>
            <a:r>
              <a:rPr lang="en-US" dirty="0"/>
              <a:t> of the infection!</a:t>
            </a:r>
          </a:p>
          <a:p>
            <a:r>
              <a:rPr lang="en-US" dirty="0"/>
              <a:t>Slowly begin hand walking after infection is resolved and lameness improved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2667000"/>
            <a:ext cx="4038600" cy="2282938"/>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4381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7" name="Freeform: Shape 26">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9"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vert="horz" lIns="91440" tIns="45720" rIns="91440" bIns="45720" rtlCol="0" anchor="ctr">
            <a:normAutofit/>
          </a:bodyPr>
          <a:lstStyle/>
          <a:p>
            <a:r>
              <a:rPr lang="en-US" sz="3300" dirty="0">
                <a:solidFill>
                  <a:schemeClr val="tx1"/>
                </a:solidFill>
              </a:rPr>
              <a:t>Outcome</a:t>
            </a:r>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4530" r="21663" b="-2"/>
          <a:stretch/>
        </p:blipFill>
        <p:spPr>
          <a:xfrm>
            <a:off x="3895955" y="803751"/>
            <a:ext cx="4793650" cy="525049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1" name="Rectangle 30">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p:cNvSpPr>
            <a:spLocks noGrp="1"/>
          </p:cNvSpPr>
          <p:nvPr>
            <p:ph sz="half" idx="1"/>
          </p:nvPr>
        </p:nvSpPr>
        <p:spPr>
          <a:xfrm>
            <a:off x="866216" y="2120900"/>
            <a:ext cx="2350294" cy="3898900"/>
          </a:xfrm>
        </p:spPr>
        <p:txBody>
          <a:bodyPr vert="horz" lIns="91440" tIns="45720" rIns="91440" bIns="45720" rtlCol="0">
            <a:normAutofit/>
          </a:bodyPr>
          <a:lstStyle/>
          <a:p>
            <a:pPr>
              <a:lnSpc>
                <a:spcPct val="90000"/>
              </a:lnSpc>
            </a:pPr>
            <a:r>
              <a:rPr lang="en-US" sz="1500" dirty="0">
                <a:solidFill>
                  <a:schemeClr val="tx1"/>
                </a:solidFill>
              </a:rPr>
              <a:t>25-50% of horses will return to full athletic performance</a:t>
            </a:r>
          </a:p>
          <a:p>
            <a:pPr>
              <a:lnSpc>
                <a:spcPct val="90000"/>
              </a:lnSpc>
            </a:pPr>
            <a:r>
              <a:rPr lang="en-US" sz="1500" dirty="0">
                <a:solidFill>
                  <a:schemeClr val="tx1"/>
                </a:solidFill>
              </a:rPr>
              <a:t>25% Mortality Rate</a:t>
            </a:r>
          </a:p>
          <a:p>
            <a:pPr>
              <a:lnSpc>
                <a:spcPct val="90000"/>
              </a:lnSpc>
            </a:pPr>
            <a:r>
              <a:rPr lang="en-US" sz="1500" dirty="0">
                <a:solidFill>
                  <a:schemeClr val="tx1"/>
                </a:solidFill>
              </a:rPr>
              <a:t>Keys to Remember:</a:t>
            </a:r>
          </a:p>
          <a:p>
            <a:pPr lvl="1">
              <a:lnSpc>
                <a:spcPct val="90000"/>
              </a:lnSpc>
            </a:pPr>
            <a:r>
              <a:rPr lang="en-US" sz="1500" dirty="0">
                <a:solidFill>
                  <a:schemeClr val="tx1"/>
                </a:solidFill>
              </a:rPr>
              <a:t>DON’T MESS AROUND BE AGGRESSIVE IN TREATMENT !</a:t>
            </a:r>
          </a:p>
          <a:p>
            <a:pPr lvl="1">
              <a:lnSpc>
                <a:spcPct val="90000"/>
              </a:lnSpc>
            </a:pPr>
            <a:r>
              <a:rPr lang="en-US" sz="1500" dirty="0">
                <a:solidFill>
                  <a:schemeClr val="tx1"/>
                </a:solidFill>
              </a:rPr>
              <a:t>ALWAYS TREAT AS AN EMERGENCY!</a:t>
            </a:r>
          </a:p>
        </p:txBody>
      </p:sp>
      <p:sp>
        <p:nvSpPr>
          <p:cNvPr id="37"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600619553"/>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AF8FFE-B089-4C84-8E0D-347BE04FDA90}"/>
              </a:ext>
            </a:extLst>
          </p:cNvPr>
          <p:cNvSpPr>
            <a:spLocks noGrp="1"/>
          </p:cNvSpPr>
          <p:nvPr>
            <p:ph type="ctrTitle"/>
          </p:nvPr>
        </p:nvSpPr>
        <p:spPr>
          <a:xfrm>
            <a:off x="1676400" y="1676400"/>
            <a:ext cx="5917679" cy="2550877"/>
          </a:xfrm>
        </p:spPr>
        <p:txBody>
          <a:bodyPr/>
          <a:lstStyle/>
          <a:p>
            <a:pPr algn="ctr"/>
            <a:r>
              <a:rPr lang="en-US" sz="4000" dirty="0"/>
              <a:t>FRACTUES TO THE COFFIN BONE</a:t>
            </a:r>
          </a:p>
        </p:txBody>
      </p:sp>
      <p:sp>
        <p:nvSpPr>
          <p:cNvPr id="6" name="Subtitle 5">
            <a:extLst>
              <a:ext uri="{FF2B5EF4-FFF2-40B4-BE49-F238E27FC236}">
                <a16:creationId xmlns:a16="http://schemas.microsoft.com/office/drawing/2014/main" id="{C4FCE175-89CA-4CA2-9534-A7DBC00FFDA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8454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HEEL BULB &amp; </a:t>
            </a:r>
            <a:r>
              <a:rPr lang="en-US" b="0" dirty="0"/>
              <a:t>LACERATIONS OF THE LOWER LIMB</a:t>
            </a:r>
          </a:p>
        </p:txBody>
      </p:sp>
      <p:sp>
        <p:nvSpPr>
          <p:cNvPr id="5" name="Content Placeholder 4"/>
          <p:cNvSpPr>
            <a:spLocks noGrp="1"/>
          </p:cNvSpPr>
          <p:nvPr>
            <p:ph idx="1"/>
          </p:nvPr>
        </p:nvSpPr>
        <p:spPr/>
        <p:txBody>
          <a:bodyPr>
            <a:normAutofit/>
          </a:bodyPr>
          <a:lstStyle/>
          <a:p>
            <a:r>
              <a:rPr lang="en-US" dirty="0"/>
              <a:t>Very common traumatic injuries to the foot and distal limb</a:t>
            </a:r>
          </a:p>
          <a:p>
            <a:r>
              <a:rPr lang="en-US" dirty="0"/>
              <a:t>Result from</a:t>
            </a:r>
          </a:p>
          <a:p>
            <a:pPr lvl="1"/>
            <a:r>
              <a:rPr lang="en-US" dirty="0"/>
              <a:t>over-reaching accidents </a:t>
            </a:r>
          </a:p>
          <a:p>
            <a:pPr lvl="1"/>
            <a:r>
              <a:rPr lang="en-US" dirty="0"/>
              <a:t>encounters with fencing</a:t>
            </a:r>
          </a:p>
          <a:p>
            <a:r>
              <a:rPr lang="en-US" dirty="0"/>
              <a:t>Severe hemorrhage may occur with trauma to the digital veins and arteries  </a:t>
            </a:r>
          </a:p>
          <a:p>
            <a:r>
              <a:rPr lang="en-US" dirty="0"/>
              <a:t>Lameness may be minimal to severe, depending on the structures involved  </a:t>
            </a:r>
          </a:p>
          <a:p>
            <a:endParaRPr lang="en-US" dirty="0"/>
          </a:p>
        </p:txBody>
      </p:sp>
    </p:spTree>
    <p:extLst>
      <p:ext uri="{BB962C8B-B14F-4D97-AF65-F5344CB8AC3E}">
        <p14:creationId xmlns:p14="http://schemas.microsoft.com/office/powerpoint/2010/main" val="344796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0471-A4E1-4FCC-ABC1-57A9B08EB520}"/>
              </a:ext>
            </a:extLst>
          </p:cNvPr>
          <p:cNvSpPr>
            <a:spLocks noGrp="1"/>
          </p:cNvSpPr>
          <p:nvPr>
            <p:ph type="title"/>
          </p:nvPr>
        </p:nvSpPr>
        <p:spPr/>
        <p:txBody>
          <a:bodyPr/>
          <a:lstStyle/>
          <a:p>
            <a:r>
              <a:rPr lang="en-US" dirty="0"/>
              <a:t>Fractures to the Coffin Bone</a:t>
            </a:r>
          </a:p>
        </p:txBody>
      </p:sp>
      <p:sp>
        <p:nvSpPr>
          <p:cNvPr id="3" name="Content Placeholder 2">
            <a:extLst>
              <a:ext uri="{FF2B5EF4-FFF2-40B4-BE49-F238E27FC236}">
                <a16:creationId xmlns:a16="http://schemas.microsoft.com/office/drawing/2014/main" id="{C9232606-2817-442F-BEBA-BCCF7369A5E7}"/>
              </a:ext>
            </a:extLst>
          </p:cNvPr>
          <p:cNvSpPr>
            <a:spLocks noGrp="1"/>
          </p:cNvSpPr>
          <p:nvPr>
            <p:ph idx="1"/>
          </p:nvPr>
        </p:nvSpPr>
        <p:spPr/>
        <p:txBody>
          <a:bodyPr>
            <a:normAutofit/>
          </a:bodyPr>
          <a:lstStyle/>
          <a:p>
            <a:r>
              <a:rPr lang="en-US" dirty="0"/>
              <a:t>Fractures to the coffin bone are not uncommon</a:t>
            </a:r>
          </a:p>
          <a:p>
            <a:r>
              <a:rPr lang="en-US" dirty="0"/>
              <a:t>They are classified as the from grade 1-7</a:t>
            </a:r>
          </a:p>
          <a:p>
            <a:r>
              <a:rPr lang="en-US" dirty="0"/>
              <a:t>Group A: Treatable with Return to Athletic Performance</a:t>
            </a:r>
          </a:p>
          <a:p>
            <a:r>
              <a:rPr lang="en-US" dirty="0"/>
              <a:t>Group B: Non-Treatable</a:t>
            </a:r>
          </a:p>
          <a:p>
            <a:pPr lvl="1"/>
            <a:r>
              <a:rPr lang="en-US" dirty="0"/>
              <a:t>Type 2, 3, 5</a:t>
            </a:r>
          </a:p>
          <a:p>
            <a:pPr lvl="1"/>
            <a:r>
              <a:rPr lang="en-US" dirty="0"/>
              <a:t>Due to their articular components and large weightbearing surface area</a:t>
            </a:r>
          </a:p>
          <a:p>
            <a:pPr lvl="1"/>
            <a:r>
              <a:rPr lang="en-US" dirty="0"/>
              <a:t>Difficulty to reduce and resolve lameness</a:t>
            </a:r>
          </a:p>
        </p:txBody>
      </p:sp>
    </p:spTree>
    <p:extLst>
      <p:ext uri="{BB962C8B-B14F-4D97-AF65-F5344CB8AC3E}">
        <p14:creationId xmlns:p14="http://schemas.microsoft.com/office/powerpoint/2010/main" val="10022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othing&#10;&#10;Description automatically generated">
            <a:extLst>
              <a:ext uri="{FF2B5EF4-FFF2-40B4-BE49-F238E27FC236}">
                <a16:creationId xmlns:a16="http://schemas.microsoft.com/office/drawing/2014/main" id="{40B98187-87E8-4532-A111-F566BD70E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56" y="1460522"/>
            <a:ext cx="6582244" cy="5001160"/>
          </a:xfrm>
          <a:prstGeom prst="rect">
            <a:avLst/>
          </a:prstGeom>
        </p:spPr>
      </p:pic>
    </p:spTree>
    <p:extLst>
      <p:ext uri="{BB962C8B-B14F-4D97-AF65-F5344CB8AC3E}">
        <p14:creationId xmlns:p14="http://schemas.microsoft.com/office/powerpoint/2010/main" val="2928205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E2A6-3B65-458A-91B6-88950785A163}"/>
              </a:ext>
            </a:extLst>
          </p:cNvPr>
          <p:cNvSpPr>
            <a:spLocks noGrp="1"/>
          </p:cNvSpPr>
          <p:nvPr>
            <p:ph type="title"/>
          </p:nvPr>
        </p:nvSpPr>
        <p:spPr/>
        <p:txBody>
          <a:bodyPr/>
          <a:lstStyle/>
          <a:p>
            <a:r>
              <a:rPr lang="en-US" b="1" dirty="0"/>
              <a:t>Diagnostics:</a:t>
            </a:r>
            <a:endParaRPr lang="en-US" dirty="0"/>
          </a:p>
        </p:txBody>
      </p:sp>
      <p:sp>
        <p:nvSpPr>
          <p:cNvPr id="3" name="Content Placeholder 2">
            <a:extLst>
              <a:ext uri="{FF2B5EF4-FFF2-40B4-BE49-F238E27FC236}">
                <a16:creationId xmlns:a16="http://schemas.microsoft.com/office/drawing/2014/main" id="{E7DC9E5D-2FAB-4D65-9163-135E587079B2}"/>
              </a:ext>
            </a:extLst>
          </p:cNvPr>
          <p:cNvSpPr>
            <a:spLocks noGrp="1"/>
          </p:cNvSpPr>
          <p:nvPr>
            <p:ph idx="1"/>
          </p:nvPr>
        </p:nvSpPr>
        <p:spPr/>
        <p:txBody>
          <a:bodyPr>
            <a:normAutofit/>
          </a:bodyPr>
          <a:lstStyle/>
          <a:p>
            <a:r>
              <a:rPr lang="en-US" dirty="0"/>
              <a:t>The diagnostic approach to these patients is a standard lameness evaluation</a:t>
            </a:r>
          </a:p>
          <a:p>
            <a:r>
              <a:rPr lang="en-US" dirty="0"/>
              <a:t>Significant hoof tester response across solar margin or heel</a:t>
            </a:r>
          </a:p>
          <a:p>
            <a:r>
              <a:rPr lang="en-US" dirty="0"/>
              <a:t>Improve with abaxial perineural anesthesia</a:t>
            </a:r>
          </a:p>
          <a:p>
            <a:r>
              <a:rPr lang="en-US" dirty="0"/>
              <a:t> Radiographs are the diagnostic imaging of choice</a:t>
            </a:r>
          </a:p>
          <a:p>
            <a:pPr lvl="1"/>
            <a:r>
              <a:rPr lang="en-US" dirty="0"/>
              <a:t>60°DP and Navicular skyline (isolates wings)</a:t>
            </a:r>
          </a:p>
          <a:p>
            <a:r>
              <a:rPr lang="en-US" dirty="0"/>
              <a:t>If a wing fracture to determine its significance, re-block PD on side on wing fracture.</a:t>
            </a:r>
          </a:p>
          <a:p>
            <a:endParaRPr lang="en-US" dirty="0"/>
          </a:p>
          <a:p>
            <a:endParaRPr lang="en-US" dirty="0"/>
          </a:p>
        </p:txBody>
      </p:sp>
    </p:spTree>
    <p:extLst>
      <p:ext uri="{BB962C8B-B14F-4D97-AF65-F5344CB8AC3E}">
        <p14:creationId xmlns:p14="http://schemas.microsoft.com/office/powerpoint/2010/main" val="3091114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BFB1-0C6B-426A-A66A-4BFED312A6EE}"/>
              </a:ext>
            </a:extLst>
          </p:cNvPr>
          <p:cNvSpPr>
            <a:spLocks noGrp="1"/>
          </p:cNvSpPr>
          <p:nvPr>
            <p:ph type="title"/>
          </p:nvPr>
        </p:nvSpPr>
        <p:spPr/>
        <p:txBody>
          <a:bodyPr/>
          <a:lstStyle/>
          <a:p>
            <a:r>
              <a:rPr lang="en-US" dirty="0"/>
              <a:t>Treatable P3 fractures</a:t>
            </a:r>
          </a:p>
        </p:txBody>
      </p:sp>
      <p:sp>
        <p:nvSpPr>
          <p:cNvPr id="3" name="Content Placeholder 2">
            <a:extLst>
              <a:ext uri="{FF2B5EF4-FFF2-40B4-BE49-F238E27FC236}">
                <a16:creationId xmlns:a16="http://schemas.microsoft.com/office/drawing/2014/main" id="{804DDFB0-F716-48CE-9E06-74226721FD93}"/>
              </a:ext>
            </a:extLst>
          </p:cNvPr>
          <p:cNvSpPr>
            <a:spLocks noGrp="1"/>
          </p:cNvSpPr>
          <p:nvPr>
            <p:ph sz="half" idx="1"/>
          </p:nvPr>
        </p:nvSpPr>
        <p:spPr/>
        <p:txBody>
          <a:bodyPr>
            <a:normAutofit fontScale="85000" lnSpcReduction="20000"/>
          </a:bodyPr>
          <a:lstStyle/>
          <a:p>
            <a:r>
              <a:rPr lang="en-US" dirty="0"/>
              <a:t>Two options of treatment for wing and solar margin fractures</a:t>
            </a:r>
          </a:p>
          <a:p>
            <a:pPr marL="745236" lvl="1" indent="-342900">
              <a:buFont typeface="+mj-lt"/>
              <a:buAutoNum type="arabicPeriod"/>
            </a:pPr>
            <a:r>
              <a:rPr lang="en-US" dirty="0"/>
              <a:t>Shoe stabilization</a:t>
            </a:r>
          </a:p>
          <a:p>
            <a:pPr marL="1019556" lvl="2" indent="-342900">
              <a:buFont typeface="+mj-lt"/>
              <a:buAutoNum type="arabicPeriod"/>
            </a:pPr>
            <a:r>
              <a:rPr lang="en-US" dirty="0"/>
              <a:t>Shoe with clip drawn near fragment</a:t>
            </a:r>
          </a:p>
          <a:p>
            <a:pPr marL="1019556" lvl="2" indent="-342900">
              <a:buFont typeface="+mj-lt"/>
              <a:buAutoNum type="arabicPeriod"/>
            </a:pPr>
            <a:r>
              <a:rPr lang="en-US" dirty="0"/>
              <a:t>Pour in Packing to prevent ventral flexion</a:t>
            </a:r>
          </a:p>
          <a:p>
            <a:pPr marL="1019556" lvl="2" indent="-342900">
              <a:buFont typeface="+mj-lt"/>
              <a:buAutoNum type="arabicPeriod"/>
            </a:pPr>
            <a:r>
              <a:rPr lang="en-US" dirty="0"/>
              <a:t>Exercise restriction for 30 days</a:t>
            </a:r>
          </a:p>
          <a:p>
            <a:pPr marL="1019556" lvl="2" indent="-342900">
              <a:buFont typeface="+mj-lt"/>
              <a:buAutoNum type="arabicPeriod"/>
            </a:pPr>
            <a:r>
              <a:rPr lang="en-US" dirty="0"/>
              <a:t>Re-evaluate at 30 days</a:t>
            </a:r>
          </a:p>
          <a:p>
            <a:pPr marL="745236" lvl="1" indent="-342900">
              <a:buFont typeface="+mj-lt"/>
              <a:buAutoNum type="arabicPeriod"/>
            </a:pPr>
            <a:r>
              <a:rPr lang="en-US" dirty="0"/>
              <a:t>Surgical removal of the fragment</a:t>
            </a:r>
          </a:p>
          <a:p>
            <a:pPr marL="1019556" lvl="2" indent="-342900">
              <a:buFont typeface="+mj-lt"/>
              <a:buAutoNum type="arabicPeriod"/>
            </a:pPr>
            <a:r>
              <a:rPr lang="en-US" dirty="0"/>
              <a:t>Sole resection with removal place in hoof cast for 30 days</a:t>
            </a:r>
          </a:p>
          <a:p>
            <a:pPr marL="1019556" lvl="2" indent="-342900">
              <a:buFont typeface="+mj-lt"/>
              <a:buAutoNum type="arabicPeriod"/>
            </a:pPr>
            <a:r>
              <a:rPr lang="en-US" dirty="0"/>
              <a:t>Special shoeing for 6 months</a:t>
            </a:r>
          </a:p>
        </p:txBody>
      </p:sp>
      <p:pic>
        <p:nvPicPr>
          <p:cNvPr id="6" name="Content Placeholder 5" descr="A close-up of a foot&#10;&#10;Description automatically generated with low confidence">
            <a:extLst>
              <a:ext uri="{FF2B5EF4-FFF2-40B4-BE49-F238E27FC236}">
                <a16:creationId xmlns:a16="http://schemas.microsoft.com/office/drawing/2014/main" id="{75D1B86A-134A-467D-9711-77A4FDE1B0C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0582" y="2633446"/>
            <a:ext cx="4121681" cy="3386357"/>
          </a:xfrm>
        </p:spPr>
      </p:pic>
    </p:spTree>
    <p:extLst>
      <p:ext uri="{BB962C8B-B14F-4D97-AF65-F5344CB8AC3E}">
        <p14:creationId xmlns:p14="http://schemas.microsoft.com/office/powerpoint/2010/main" val="4111434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B74F5-0866-4C8D-AA80-9DD77318DA88}"/>
              </a:ext>
            </a:extLst>
          </p:cNvPr>
          <p:cNvSpPr>
            <a:spLocks noGrp="1"/>
          </p:cNvSpPr>
          <p:nvPr>
            <p:ph type="title"/>
          </p:nvPr>
        </p:nvSpPr>
        <p:spPr/>
        <p:txBody>
          <a:bodyPr/>
          <a:lstStyle/>
          <a:p>
            <a:r>
              <a:rPr lang="en-US" dirty="0"/>
              <a:t>Treatable P3 Fractures</a:t>
            </a:r>
          </a:p>
        </p:txBody>
      </p:sp>
      <p:pic>
        <p:nvPicPr>
          <p:cNvPr id="8" name="Content Placeholder 7" descr="Graphical user interface&#10;&#10;Description automatically generated with medium confidence">
            <a:extLst>
              <a:ext uri="{FF2B5EF4-FFF2-40B4-BE49-F238E27FC236}">
                <a16:creationId xmlns:a16="http://schemas.microsoft.com/office/drawing/2014/main" id="{19687D9A-870F-4546-B1CD-7F3830A127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2349502"/>
            <a:ext cx="4052034" cy="3530600"/>
          </a:xfrm>
        </p:spPr>
      </p:pic>
      <p:pic>
        <p:nvPicPr>
          <p:cNvPr id="10" name="Picture 9" descr="A close-up of a foot&#10;&#10;Description automatically generated with low confidence">
            <a:extLst>
              <a:ext uri="{FF2B5EF4-FFF2-40B4-BE49-F238E27FC236}">
                <a16:creationId xmlns:a16="http://schemas.microsoft.com/office/drawing/2014/main" id="{BD0E2673-93AE-4459-8692-8CE72521C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1" y="2349502"/>
            <a:ext cx="4359075" cy="3581400"/>
          </a:xfrm>
          <a:prstGeom prst="rect">
            <a:avLst/>
          </a:prstGeom>
        </p:spPr>
      </p:pic>
    </p:spTree>
    <p:extLst>
      <p:ext uri="{BB962C8B-B14F-4D97-AF65-F5344CB8AC3E}">
        <p14:creationId xmlns:p14="http://schemas.microsoft.com/office/powerpoint/2010/main" val="1824541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AB1D-3993-44FB-B607-F00EC4D9A40A}"/>
              </a:ext>
            </a:extLst>
          </p:cNvPr>
          <p:cNvSpPr>
            <a:spLocks noGrp="1"/>
          </p:cNvSpPr>
          <p:nvPr>
            <p:ph type="title"/>
          </p:nvPr>
        </p:nvSpPr>
        <p:spPr/>
        <p:txBody>
          <a:bodyPr/>
          <a:lstStyle/>
          <a:p>
            <a:r>
              <a:rPr lang="en-US" dirty="0"/>
              <a:t>Treatable P3 fractures</a:t>
            </a:r>
          </a:p>
        </p:txBody>
      </p:sp>
      <p:sp>
        <p:nvSpPr>
          <p:cNvPr id="3" name="Content Placeholder 2">
            <a:extLst>
              <a:ext uri="{FF2B5EF4-FFF2-40B4-BE49-F238E27FC236}">
                <a16:creationId xmlns:a16="http://schemas.microsoft.com/office/drawing/2014/main" id="{C0F97248-CE30-44B3-8DC0-B1F233040158}"/>
              </a:ext>
            </a:extLst>
          </p:cNvPr>
          <p:cNvSpPr>
            <a:spLocks noGrp="1"/>
          </p:cNvSpPr>
          <p:nvPr>
            <p:ph sz="half" idx="1"/>
          </p:nvPr>
        </p:nvSpPr>
        <p:spPr/>
        <p:txBody>
          <a:bodyPr/>
          <a:lstStyle/>
          <a:p>
            <a:r>
              <a:rPr lang="en-US" dirty="0"/>
              <a:t>Extensor Process Fractures</a:t>
            </a:r>
          </a:p>
          <a:p>
            <a:pPr lvl="1"/>
            <a:r>
              <a:rPr lang="en-US" dirty="0"/>
              <a:t>Three options</a:t>
            </a:r>
          </a:p>
          <a:p>
            <a:pPr lvl="1"/>
            <a:r>
              <a:rPr lang="en-US" dirty="0"/>
              <a:t>1. Surgical Removal</a:t>
            </a:r>
          </a:p>
          <a:p>
            <a:pPr lvl="1"/>
            <a:r>
              <a:rPr lang="en-US" dirty="0"/>
              <a:t>2. Internal fixation</a:t>
            </a:r>
          </a:p>
          <a:p>
            <a:pPr lvl="1"/>
            <a:r>
              <a:rPr lang="en-US" dirty="0"/>
              <a:t>3. Conservative Therapy</a:t>
            </a:r>
          </a:p>
        </p:txBody>
      </p:sp>
      <p:pic>
        <p:nvPicPr>
          <p:cNvPr id="6" name="Content Placeholder 5" descr="A close-up of a foot&#10;&#10;Description automatically generated with medium confidence">
            <a:extLst>
              <a:ext uri="{FF2B5EF4-FFF2-40B4-BE49-F238E27FC236}">
                <a16:creationId xmlns:a16="http://schemas.microsoft.com/office/drawing/2014/main" id="{4C3AD025-4C98-4CB3-B33C-C1FE1C85F26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0801" y="2489200"/>
            <a:ext cx="3142599" cy="3831388"/>
          </a:xfrm>
        </p:spPr>
      </p:pic>
    </p:spTree>
    <p:extLst>
      <p:ext uri="{BB962C8B-B14F-4D97-AF65-F5344CB8AC3E}">
        <p14:creationId xmlns:p14="http://schemas.microsoft.com/office/powerpoint/2010/main" val="3081002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3725A-AE0B-4ACA-9B4D-456F25C1569A}"/>
              </a:ext>
            </a:extLst>
          </p:cNvPr>
          <p:cNvSpPr>
            <a:spLocks noGrp="1"/>
          </p:cNvSpPr>
          <p:nvPr>
            <p:ph type="ctrTitle"/>
          </p:nvPr>
        </p:nvSpPr>
        <p:spPr>
          <a:xfrm>
            <a:off x="1613160" y="1676400"/>
            <a:ext cx="5917679" cy="2550877"/>
          </a:xfrm>
        </p:spPr>
        <p:txBody>
          <a:bodyPr/>
          <a:lstStyle/>
          <a:p>
            <a:pPr algn="ctr"/>
            <a:r>
              <a:rPr lang="en-US" sz="4000" dirty="0"/>
              <a:t>FRACTURES TO THE NAVICULAR BONE</a:t>
            </a:r>
          </a:p>
        </p:txBody>
      </p:sp>
      <p:sp>
        <p:nvSpPr>
          <p:cNvPr id="6" name="Subtitle 5">
            <a:extLst>
              <a:ext uri="{FF2B5EF4-FFF2-40B4-BE49-F238E27FC236}">
                <a16:creationId xmlns:a16="http://schemas.microsoft.com/office/drawing/2014/main" id="{F8A2818A-1E98-45C2-A355-27CB049CB0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1414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93247-A45D-498B-A263-97AC0FE91536}"/>
              </a:ext>
            </a:extLst>
          </p:cNvPr>
          <p:cNvSpPr>
            <a:spLocks noGrp="1"/>
          </p:cNvSpPr>
          <p:nvPr>
            <p:ph type="title"/>
          </p:nvPr>
        </p:nvSpPr>
        <p:spPr/>
        <p:txBody>
          <a:bodyPr/>
          <a:lstStyle/>
          <a:p>
            <a:r>
              <a:rPr lang="en-US" sz="2000" dirty="0"/>
              <a:t>FRACTURES TO THE NAVICULAR BONE</a:t>
            </a:r>
            <a:br>
              <a:rPr lang="en-US" dirty="0"/>
            </a:br>
            <a:endParaRPr lang="en-US" dirty="0"/>
          </a:p>
        </p:txBody>
      </p:sp>
      <p:sp>
        <p:nvSpPr>
          <p:cNvPr id="6" name="Content Placeholder 5">
            <a:extLst>
              <a:ext uri="{FF2B5EF4-FFF2-40B4-BE49-F238E27FC236}">
                <a16:creationId xmlns:a16="http://schemas.microsoft.com/office/drawing/2014/main" id="{58D40292-F088-488F-A66B-DC5BB84EA836}"/>
              </a:ext>
            </a:extLst>
          </p:cNvPr>
          <p:cNvSpPr>
            <a:spLocks noGrp="1"/>
          </p:cNvSpPr>
          <p:nvPr>
            <p:ph idx="1"/>
          </p:nvPr>
        </p:nvSpPr>
        <p:spPr/>
        <p:txBody>
          <a:bodyPr>
            <a:normAutofit/>
          </a:bodyPr>
          <a:lstStyle/>
          <a:p>
            <a:r>
              <a:rPr lang="en-US" dirty="0"/>
              <a:t>Navicular bone fractures are uncommon but do occur in association with navicular bone degeneration</a:t>
            </a:r>
          </a:p>
          <a:p>
            <a:r>
              <a:rPr lang="en-US" dirty="0"/>
              <a:t>Horses may present with varying degrees of lameness from non-weight bearing fracture lame to lameness observed at the walk</a:t>
            </a:r>
          </a:p>
          <a:p>
            <a:endParaRPr lang="en-US" dirty="0"/>
          </a:p>
        </p:txBody>
      </p:sp>
    </p:spTree>
    <p:extLst>
      <p:ext uri="{BB962C8B-B14F-4D97-AF65-F5344CB8AC3E}">
        <p14:creationId xmlns:p14="http://schemas.microsoft.com/office/powerpoint/2010/main" val="2982376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E2A6-3B65-458A-91B6-88950785A163}"/>
              </a:ext>
            </a:extLst>
          </p:cNvPr>
          <p:cNvSpPr>
            <a:spLocks noGrp="1"/>
          </p:cNvSpPr>
          <p:nvPr>
            <p:ph type="title"/>
          </p:nvPr>
        </p:nvSpPr>
        <p:spPr/>
        <p:txBody>
          <a:bodyPr/>
          <a:lstStyle/>
          <a:p>
            <a:r>
              <a:rPr lang="en-US" b="1" dirty="0"/>
              <a:t>Diagnostics:</a:t>
            </a:r>
            <a:endParaRPr lang="en-US" dirty="0"/>
          </a:p>
        </p:txBody>
      </p:sp>
      <p:sp>
        <p:nvSpPr>
          <p:cNvPr id="3" name="Content Placeholder 2">
            <a:extLst>
              <a:ext uri="{FF2B5EF4-FFF2-40B4-BE49-F238E27FC236}">
                <a16:creationId xmlns:a16="http://schemas.microsoft.com/office/drawing/2014/main" id="{E7DC9E5D-2FAB-4D65-9163-135E587079B2}"/>
              </a:ext>
            </a:extLst>
          </p:cNvPr>
          <p:cNvSpPr>
            <a:spLocks noGrp="1"/>
          </p:cNvSpPr>
          <p:nvPr>
            <p:ph sz="half" idx="1"/>
          </p:nvPr>
        </p:nvSpPr>
        <p:spPr/>
        <p:txBody>
          <a:bodyPr>
            <a:normAutofit fontScale="92500" lnSpcReduction="20000"/>
          </a:bodyPr>
          <a:lstStyle/>
          <a:p>
            <a:r>
              <a:rPr lang="en-US" dirty="0"/>
              <a:t>The diagnostic approach to these patients is similar to those with navicular degeneration</a:t>
            </a:r>
          </a:p>
          <a:p>
            <a:r>
              <a:rPr lang="en-US" dirty="0"/>
              <a:t>Significant hoof tester response across the navicular bone and heels</a:t>
            </a:r>
          </a:p>
          <a:p>
            <a:r>
              <a:rPr lang="en-US" dirty="0"/>
              <a:t> Improve with palmar digital perineural anesthesia</a:t>
            </a:r>
          </a:p>
          <a:p>
            <a:r>
              <a:rPr lang="en-US" dirty="0"/>
              <a:t> Radiographs are the diagnostic imaging of choice</a:t>
            </a:r>
          </a:p>
          <a:p>
            <a:pPr lvl="1"/>
            <a:r>
              <a:rPr lang="en-US" dirty="0"/>
              <a:t>60°DP</a:t>
            </a:r>
          </a:p>
          <a:p>
            <a:pPr lvl="1"/>
            <a:r>
              <a:rPr lang="en-US" dirty="0"/>
              <a:t>Navicular skyline</a:t>
            </a:r>
          </a:p>
          <a:p>
            <a:endParaRPr lang="en-US" dirty="0"/>
          </a:p>
          <a:p>
            <a:endParaRPr lang="en-US" dirty="0"/>
          </a:p>
        </p:txBody>
      </p:sp>
      <p:pic>
        <p:nvPicPr>
          <p:cNvPr id="6" name="Content Placeholder 5" descr="X-ray of a person's chest&#10;&#10;Description automatically generated with medium confidence">
            <a:extLst>
              <a:ext uri="{FF2B5EF4-FFF2-40B4-BE49-F238E27FC236}">
                <a16:creationId xmlns:a16="http://schemas.microsoft.com/office/drawing/2014/main" id="{39B77C49-7733-43EA-9795-14D8985839B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64356" y="2489200"/>
            <a:ext cx="2988775" cy="3530600"/>
          </a:xfrm>
        </p:spPr>
      </p:pic>
    </p:spTree>
    <p:extLst>
      <p:ext uri="{BB962C8B-B14F-4D97-AF65-F5344CB8AC3E}">
        <p14:creationId xmlns:p14="http://schemas.microsoft.com/office/powerpoint/2010/main" val="14803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90C3-7BB1-4A7E-A7DA-D94DEE1B21C0}"/>
              </a:ext>
            </a:extLst>
          </p:cNvPr>
          <p:cNvSpPr>
            <a:spLocks noGrp="1"/>
          </p:cNvSpPr>
          <p:nvPr>
            <p:ph type="title"/>
          </p:nvPr>
        </p:nvSpPr>
        <p:spPr/>
        <p:txBody>
          <a:bodyPr/>
          <a:lstStyle/>
          <a:p>
            <a:pPr algn="ctr"/>
            <a:r>
              <a:rPr lang="en-US" sz="2800" dirty="0"/>
              <a:t>Treatment of Navicular Bone Fractures</a:t>
            </a:r>
          </a:p>
        </p:txBody>
      </p:sp>
      <p:sp>
        <p:nvSpPr>
          <p:cNvPr id="3" name="Content Placeholder 2">
            <a:extLst>
              <a:ext uri="{FF2B5EF4-FFF2-40B4-BE49-F238E27FC236}">
                <a16:creationId xmlns:a16="http://schemas.microsoft.com/office/drawing/2014/main" id="{32C4C550-FC60-4E41-AC79-88F22AE88E45}"/>
              </a:ext>
            </a:extLst>
          </p:cNvPr>
          <p:cNvSpPr>
            <a:spLocks noGrp="1"/>
          </p:cNvSpPr>
          <p:nvPr>
            <p:ph idx="1"/>
          </p:nvPr>
        </p:nvSpPr>
        <p:spPr/>
        <p:txBody>
          <a:bodyPr>
            <a:normAutofit fontScale="92500" lnSpcReduction="10000"/>
          </a:bodyPr>
          <a:lstStyle/>
          <a:p>
            <a:r>
              <a:rPr lang="en-US" dirty="0"/>
              <a:t>Prognosis for navicular fractures is guarded to fair</a:t>
            </a:r>
          </a:p>
          <a:p>
            <a:r>
              <a:rPr lang="en-US" dirty="0"/>
              <a:t>Treatment of fractures is directed around structural support</a:t>
            </a:r>
          </a:p>
          <a:p>
            <a:r>
              <a:rPr lang="en-US" dirty="0"/>
              <a:t>The key is caudal heel support with sole compression support to minimize ventral flexion of the navicular bone. </a:t>
            </a:r>
          </a:p>
          <a:p>
            <a:r>
              <a:rPr lang="en-US" dirty="0"/>
              <a:t>This is achieved with heel elevation to align the dorsal cortices of the distal phalanges (P1, P2, and P3).  Dorsal alignment minimizes ventral compression of P2 on the navicular.</a:t>
            </a:r>
          </a:p>
          <a:p>
            <a:r>
              <a:rPr lang="en-US" dirty="0"/>
              <a:t>Sole compression material needs to be filled from the ground surface of the shoe to the frog</a:t>
            </a:r>
          </a:p>
          <a:p>
            <a:endParaRPr lang="en-US" dirty="0"/>
          </a:p>
        </p:txBody>
      </p:sp>
    </p:spTree>
    <p:extLst>
      <p:ext uri="{BB962C8B-B14F-4D97-AF65-F5344CB8AC3E}">
        <p14:creationId xmlns:p14="http://schemas.microsoft.com/office/powerpoint/2010/main" val="345383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0" dirty="0"/>
              <a:t>LACERATIONS OF THE HOOF AND LOWER LIMB</a:t>
            </a:r>
            <a:endParaRPr lang="en-US" dirty="0"/>
          </a:p>
        </p:txBody>
      </p:sp>
      <p:sp>
        <p:nvSpPr>
          <p:cNvPr id="5" name="Content Placeholder 4"/>
          <p:cNvSpPr>
            <a:spLocks noGrp="1"/>
          </p:cNvSpPr>
          <p:nvPr>
            <p:ph sz="half" idx="1"/>
          </p:nvPr>
        </p:nvSpPr>
        <p:spPr/>
        <p:txBody>
          <a:bodyPr/>
          <a:lstStyle/>
          <a:p>
            <a:r>
              <a:rPr lang="en-US" sz="2600" dirty="0"/>
              <a:t>Frustrating to manage at times</a:t>
            </a:r>
          </a:p>
          <a:p>
            <a:pPr lvl="1"/>
            <a:r>
              <a:rPr lang="en-US" dirty="0"/>
              <a:t>Only way to go: Foot Cast</a:t>
            </a:r>
          </a:p>
          <a:p>
            <a:r>
              <a:rPr lang="en-US" sz="2600" dirty="0"/>
              <a:t>Prognosis Generally Good</a:t>
            </a:r>
          </a:p>
          <a:p>
            <a:pPr marL="512064" lvl="2" indent="-274320">
              <a:spcBef>
                <a:spcPts val="600"/>
              </a:spcBef>
              <a:buClr>
                <a:schemeClr val="tx2"/>
              </a:buClr>
              <a:buSzPct val="73000"/>
              <a:buFont typeface="Wingdings 2"/>
              <a:buChar char=""/>
            </a:pPr>
            <a:r>
              <a:rPr lang="en-US" dirty="0"/>
              <a:t>Poor prognosis with laceration of both digital arteries</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23112" y="2590800"/>
            <a:ext cx="4011314" cy="3017520"/>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4785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CCAE-B65D-4DFB-B1D9-A2A49D8EB104}"/>
              </a:ext>
            </a:extLst>
          </p:cNvPr>
          <p:cNvSpPr>
            <a:spLocks noGrp="1"/>
          </p:cNvSpPr>
          <p:nvPr>
            <p:ph type="title"/>
          </p:nvPr>
        </p:nvSpPr>
        <p:spPr/>
        <p:txBody>
          <a:bodyPr/>
          <a:lstStyle/>
          <a:p>
            <a:pPr algn="ctr"/>
            <a:r>
              <a:rPr lang="en-US" dirty="0"/>
              <a:t>Treatment of Navicular Bone Fractures</a:t>
            </a:r>
          </a:p>
        </p:txBody>
      </p:sp>
      <p:sp>
        <p:nvSpPr>
          <p:cNvPr id="3" name="Content Placeholder 2">
            <a:extLst>
              <a:ext uri="{FF2B5EF4-FFF2-40B4-BE49-F238E27FC236}">
                <a16:creationId xmlns:a16="http://schemas.microsoft.com/office/drawing/2014/main" id="{906D8355-03A3-46B7-91EB-7ACCAB300D1B}"/>
              </a:ext>
            </a:extLst>
          </p:cNvPr>
          <p:cNvSpPr>
            <a:spLocks noGrp="1"/>
          </p:cNvSpPr>
          <p:nvPr>
            <p:ph idx="1"/>
          </p:nvPr>
        </p:nvSpPr>
        <p:spPr/>
        <p:txBody>
          <a:bodyPr/>
          <a:lstStyle/>
          <a:p>
            <a:r>
              <a:rPr lang="en-US" dirty="0"/>
              <a:t>Bisphosphonates</a:t>
            </a:r>
          </a:p>
          <a:p>
            <a:pPr lvl="1"/>
            <a:r>
              <a:rPr lang="en-US" dirty="0"/>
              <a:t>Tildren or Osphos</a:t>
            </a:r>
          </a:p>
          <a:p>
            <a:r>
              <a:rPr lang="en-US" dirty="0"/>
              <a:t>Increase calcium supplementation</a:t>
            </a:r>
          </a:p>
          <a:p>
            <a:r>
              <a:rPr lang="en-US" dirty="0"/>
              <a:t>Stall confinement for 120 or days until recheck radiographs demonstrate resolving navicular fracture</a:t>
            </a:r>
          </a:p>
          <a:p>
            <a:r>
              <a:rPr lang="en-US" dirty="0"/>
              <a:t>Palmar Digital Neurectomy in unresolving lameness</a:t>
            </a:r>
          </a:p>
          <a:p>
            <a:endParaRPr lang="en-US" dirty="0"/>
          </a:p>
          <a:p>
            <a:endParaRPr lang="en-US" dirty="0"/>
          </a:p>
        </p:txBody>
      </p:sp>
    </p:spTree>
    <p:extLst>
      <p:ext uri="{BB962C8B-B14F-4D97-AF65-F5344CB8AC3E}">
        <p14:creationId xmlns:p14="http://schemas.microsoft.com/office/powerpoint/2010/main" val="3214947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749B-4DCB-42FD-A28C-483D9201F244}"/>
              </a:ext>
            </a:extLst>
          </p:cNvPr>
          <p:cNvSpPr>
            <a:spLocks noGrp="1"/>
          </p:cNvSpPr>
          <p:nvPr>
            <p:ph type="title"/>
          </p:nvPr>
        </p:nvSpPr>
        <p:spPr/>
        <p:txBody>
          <a:bodyPr/>
          <a:lstStyle/>
          <a:p>
            <a:pPr algn="ctr"/>
            <a:r>
              <a:rPr lang="en-US" sz="2800" dirty="0"/>
              <a:t>Treatment of Navicular Bone Fractures</a:t>
            </a:r>
          </a:p>
        </p:txBody>
      </p:sp>
      <p:pic>
        <p:nvPicPr>
          <p:cNvPr id="5" name="Content Placeholder 4" descr="A picture containing text&#10;&#10;Description automatically generated">
            <a:extLst>
              <a:ext uri="{FF2B5EF4-FFF2-40B4-BE49-F238E27FC236}">
                <a16:creationId xmlns:a16="http://schemas.microsoft.com/office/drawing/2014/main" id="{EA4E3737-6BB3-4C1E-99BE-6D6A041AFB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144" y="2286000"/>
            <a:ext cx="4081712" cy="3810000"/>
          </a:xfrm>
        </p:spPr>
      </p:pic>
      <p:pic>
        <p:nvPicPr>
          <p:cNvPr id="7" name="Picture 6" descr="X-ray of a person's chest&#10;&#10;Description automatically generated with medium confidence">
            <a:extLst>
              <a:ext uri="{FF2B5EF4-FFF2-40B4-BE49-F238E27FC236}">
                <a16:creationId xmlns:a16="http://schemas.microsoft.com/office/drawing/2014/main" id="{AFCA0462-CDF0-4E2F-BE7F-2839E79D6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676400"/>
            <a:ext cx="4121968" cy="4869225"/>
          </a:xfrm>
          <a:prstGeom prst="rect">
            <a:avLst/>
          </a:prstGeom>
        </p:spPr>
      </p:pic>
    </p:spTree>
    <p:extLst>
      <p:ext uri="{BB962C8B-B14F-4D97-AF65-F5344CB8AC3E}">
        <p14:creationId xmlns:p14="http://schemas.microsoft.com/office/powerpoint/2010/main" val="3615765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7" name="Rectangle 2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5" name="Title 4">
            <a:extLst>
              <a:ext uri="{FF2B5EF4-FFF2-40B4-BE49-F238E27FC236}">
                <a16:creationId xmlns:a16="http://schemas.microsoft.com/office/drawing/2014/main" id="{76840EAB-7BA4-482F-84A6-B6033ACFE881}"/>
              </a:ext>
            </a:extLst>
          </p:cNvPr>
          <p:cNvSpPr>
            <a:spLocks noGrp="1"/>
          </p:cNvSpPr>
          <p:nvPr>
            <p:ph type="title"/>
          </p:nvPr>
        </p:nvSpPr>
        <p:spPr>
          <a:xfrm>
            <a:off x="627185" y="1085549"/>
            <a:ext cx="2573210" cy="4686903"/>
          </a:xfrm>
        </p:spPr>
        <p:txBody>
          <a:bodyPr anchor="ctr">
            <a:normAutofit/>
          </a:bodyPr>
          <a:lstStyle/>
          <a:p>
            <a:pPr algn="r"/>
            <a:r>
              <a:rPr lang="en-US" dirty="0">
                <a:solidFill>
                  <a:schemeClr val="tx1"/>
                </a:solidFill>
              </a:rPr>
              <a:t>Navicular Fracture Case Summary</a:t>
            </a:r>
          </a:p>
        </p:txBody>
      </p:sp>
      <p:cxnSp>
        <p:nvCxnSpPr>
          <p:cNvPr id="30" name="Straight Connector 2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608E08A-D7D0-4D2A-8A4F-3B7A966D3089}"/>
              </a:ext>
            </a:extLst>
          </p:cNvPr>
          <p:cNvSpPr>
            <a:spLocks noGrp="1"/>
          </p:cNvSpPr>
          <p:nvPr>
            <p:ph idx="1"/>
          </p:nvPr>
        </p:nvSpPr>
        <p:spPr>
          <a:xfrm>
            <a:off x="3781049" y="1085549"/>
            <a:ext cx="4184780" cy="4686903"/>
          </a:xfrm>
        </p:spPr>
        <p:txBody>
          <a:bodyPr anchor="ctr">
            <a:normAutofit/>
          </a:bodyPr>
          <a:lstStyle/>
          <a:p>
            <a:r>
              <a:rPr lang="en-US" dirty="0">
                <a:solidFill>
                  <a:schemeClr val="tx1"/>
                </a:solidFill>
              </a:rPr>
              <a:t>7 Horse with Navicular Bone fractures from 2010-2018</a:t>
            </a:r>
          </a:p>
          <a:p>
            <a:pPr lvl="1"/>
            <a:r>
              <a:rPr lang="en-US" dirty="0">
                <a:solidFill>
                  <a:schemeClr val="tx1"/>
                </a:solidFill>
              </a:rPr>
              <a:t>All Quarter Horse Geldings</a:t>
            </a:r>
          </a:p>
          <a:p>
            <a:pPr lvl="1"/>
            <a:r>
              <a:rPr lang="en-US" dirty="0">
                <a:solidFill>
                  <a:schemeClr val="tx1"/>
                </a:solidFill>
              </a:rPr>
              <a:t>Age Range 7-18 yrs.</a:t>
            </a:r>
          </a:p>
          <a:p>
            <a:pPr lvl="1"/>
            <a:r>
              <a:rPr lang="en-US" dirty="0">
                <a:solidFill>
                  <a:schemeClr val="tx1"/>
                </a:solidFill>
              </a:rPr>
              <a:t>5 western pleasure, 1 roping, 1 barrel racing</a:t>
            </a:r>
          </a:p>
          <a:p>
            <a:pPr lvl="1"/>
            <a:r>
              <a:rPr lang="en-US" dirty="0">
                <a:solidFill>
                  <a:schemeClr val="tx1"/>
                </a:solidFill>
              </a:rPr>
              <a:t>Horses were grade 4/5 to 5/5 on lameness evaluation</a:t>
            </a:r>
          </a:p>
          <a:p>
            <a:pPr lvl="1"/>
            <a:r>
              <a:rPr lang="en-US" dirty="0">
                <a:solidFill>
                  <a:schemeClr val="tx1"/>
                </a:solidFill>
              </a:rPr>
              <a:t>All treated with shoeing and stall confinement</a:t>
            </a:r>
          </a:p>
          <a:p>
            <a:endParaRPr lang="en-US" dirty="0">
              <a:solidFill>
                <a:schemeClr val="tx1"/>
              </a:solidFill>
            </a:endParaRPr>
          </a:p>
        </p:txBody>
      </p:sp>
    </p:spTree>
    <p:extLst>
      <p:ext uri="{BB962C8B-B14F-4D97-AF65-F5344CB8AC3E}">
        <p14:creationId xmlns:p14="http://schemas.microsoft.com/office/powerpoint/2010/main" val="3259844314"/>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342B2F6C-1531-4355-8C3F-6730DD6B48D8}"/>
              </a:ext>
            </a:extLst>
          </p:cNvPr>
          <p:cNvSpPr>
            <a:spLocks noGrp="1"/>
          </p:cNvSpPr>
          <p:nvPr>
            <p:ph type="title"/>
          </p:nvPr>
        </p:nvSpPr>
        <p:spPr>
          <a:xfrm>
            <a:off x="627185" y="1085549"/>
            <a:ext cx="2573210" cy="4686903"/>
          </a:xfrm>
        </p:spPr>
        <p:txBody>
          <a:bodyPr anchor="ctr">
            <a:normAutofit/>
          </a:bodyPr>
          <a:lstStyle/>
          <a:p>
            <a:pPr algn="r"/>
            <a:r>
              <a:rPr lang="en-US" dirty="0">
                <a:solidFill>
                  <a:schemeClr val="tx1"/>
                </a:solidFill>
              </a:rPr>
              <a:t>Navicular Fracture Case Summary</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8B00A-BE9D-4CFD-9B99-5CD645CFEEE0}"/>
              </a:ext>
            </a:extLst>
          </p:cNvPr>
          <p:cNvSpPr>
            <a:spLocks noGrp="1"/>
          </p:cNvSpPr>
          <p:nvPr>
            <p:ph idx="1"/>
          </p:nvPr>
        </p:nvSpPr>
        <p:spPr>
          <a:xfrm>
            <a:off x="3781049" y="1085549"/>
            <a:ext cx="4184780" cy="4686903"/>
          </a:xfrm>
        </p:spPr>
        <p:txBody>
          <a:bodyPr anchor="ctr">
            <a:normAutofit/>
          </a:bodyPr>
          <a:lstStyle/>
          <a:p>
            <a:r>
              <a:rPr lang="en-US" dirty="0">
                <a:solidFill>
                  <a:schemeClr val="tx1"/>
                </a:solidFill>
              </a:rPr>
              <a:t>Out Come:</a:t>
            </a:r>
          </a:p>
          <a:p>
            <a:pPr lvl="1"/>
            <a:r>
              <a:rPr lang="en-US" dirty="0">
                <a:solidFill>
                  <a:schemeClr val="tx1"/>
                </a:solidFill>
              </a:rPr>
              <a:t>3 had resolution of lameness with radiographic improvement</a:t>
            </a:r>
          </a:p>
          <a:p>
            <a:pPr lvl="1"/>
            <a:r>
              <a:rPr lang="en-US" dirty="0">
                <a:solidFill>
                  <a:schemeClr val="tx1"/>
                </a:solidFill>
              </a:rPr>
              <a:t>3 improvement in lameness 1 lameness grade</a:t>
            </a:r>
          </a:p>
          <a:p>
            <a:pPr lvl="2"/>
            <a:r>
              <a:rPr lang="en-US" dirty="0">
                <a:solidFill>
                  <a:schemeClr val="tx1"/>
                </a:solidFill>
              </a:rPr>
              <a:t>2 returned to work following neurectomy</a:t>
            </a:r>
          </a:p>
          <a:p>
            <a:pPr lvl="2"/>
            <a:r>
              <a:rPr lang="en-US" dirty="0">
                <a:solidFill>
                  <a:schemeClr val="tx1"/>
                </a:solidFill>
              </a:rPr>
              <a:t>1 retired</a:t>
            </a:r>
          </a:p>
          <a:p>
            <a:pPr lvl="1"/>
            <a:r>
              <a:rPr lang="en-US" dirty="0">
                <a:solidFill>
                  <a:schemeClr val="tx1"/>
                </a:solidFill>
              </a:rPr>
              <a:t>1 euthanasia (due to support limb laminitis)</a:t>
            </a: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93223077"/>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3956118" y="1143000"/>
            <a:ext cx="4701185" cy="3134032"/>
          </a:xfrm>
        </p:spPr>
        <p:txBody>
          <a:bodyPr vert="horz" lIns="91440" tIns="45720" rIns="91440" bIns="45720" rtlCol="0" anchor="b">
            <a:normAutofit/>
          </a:bodyPr>
          <a:lstStyle/>
          <a:p>
            <a:r>
              <a:rPr lang="en-US" sz="5700" dirty="0">
                <a:solidFill>
                  <a:schemeClr val="bg2"/>
                </a:solidFill>
              </a:rPr>
              <a:t>questions?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234" r="19563" b="-1"/>
          <a:stretch/>
        </p:blipFill>
        <p:spPr>
          <a:xfrm>
            <a:off x="832323" y="1113063"/>
            <a:ext cx="2648296" cy="4628758"/>
          </a:xfrm>
          <a:prstGeom prst="roundRect">
            <a:avLst>
              <a:gd name="adj" fmla="val 1858"/>
            </a:avLst>
          </a:prstGeom>
          <a:solidFill>
            <a:srgbClr val="FFFFFF">
              <a:shade val="85000"/>
            </a:srgbClr>
          </a:solidFill>
          <a:effectLst>
            <a:outerShdw blurRad="50800" dist="50800" dir="5400000" algn="tl"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447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DIAGNOSITICS:</a:t>
            </a:r>
          </a:p>
        </p:txBody>
      </p:sp>
      <p:sp>
        <p:nvSpPr>
          <p:cNvPr id="6" name="Content Placeholder 5"/>
          <p:cNvSpPr>
            <a:spLocks noGrp="1"/>
          </p:cNvSpPr>
          <p:nvPr>
            <p:ph idx="1"/>
          </p:nvPr>
        </p:nvSpPr>
        <p:spPr/>
        <p:txBody>
          <a:bodyPr/>
          <a:lstStyle/>
          <a:p>
            <a:r>
              <a:rPr lang="en-US" dirty="0"/>
              <a:t>Advanced diagnostics are generally not required as the extent of the wound is apparent on presentation </a:t>
            </a:r>
          </a:p>
          <a:p>
            <a:r>
              <a:rPr lang="en-US" dirty="0"/>
              <a:t>Palpation and probing of the wound</a:t>
            </a:r>
          </a:p>
          <a:p>
            <a:pPr lvl="1"/>
            <a:r>
              <a:rPr lang="en-US" dirty="0"/>
              <a:t>Determine if there is involvement of a synovial structure such as the coffin joint or the digital tendon sheath</a:t>
            </a:r>
          </a:p>
          <a:p>
            <a:r>
              <a:rPr lang="en-US" dirty="0"/>
              <a:t>Ultrasound to determine the patency of the digital veins</a:t>
            </a:r>
          </a:p>
        </p:txBody>
      </p:sp>
    </p:spTree>
    <p:extLst>
      <p:ext uri="{BB962C8B-B14F-4D97-AF65-F5344CB8AC3E}">
        <p14:creationId xmlns:p14="http://schemas.microsoft.com/office/powerpoint/2010/main" val="189959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sz="half" idx="1"/>
          </p:nvPr>
        </p:nvSpPr>
        <p:spPr>
          <a:xfrm>
            <a:off x="457200" y="2354421"/>
            <a:ext cx="4191000" cy="3771742"/>
          </a:xfrm>
        </p:spPr>
        <p:txBody>
          <a:bodyPr>
            <a:normAutofit fontScale="92500" lnSpcReduction="20000"/>
          </a:bodyPr>
          <a:lstStyle/>
          <a:p>
            <a:r>
              <a:rPr lang="en-US" dirty="0"/>
              <a:t>Lacerations involving synovial structures refer to a surgical facility </a:t>
            </a:r>
          </a:p>
          <a:p>
            <a:r>
              <a:rPr lang="en-US" dirty="0"/>
              <a:t>Can be frustrating </a:t>
            </a:r>
          </a:p>
          <a:p>
            <a:r>
              <a:rPr lang="en-US" dirty="0"/>
              <a:t>Result in excessive granulation tissue </a:t>
            </a:r>
          </a:p>
          <a:p>
            <a:r>
              <a:rPr lang="en-US" dirty="0"/>
              <a:t>High motion requires a long treatment </a:t>
            </a:r>
          </a:p>
          <a:p>
            <a:r>
              <a:rPr lang="en-US" dirty="0"/>
              <a:t>Poor cosmetic results</a:t>
            </a:r>
          </a:p>
          <a:p>
            <a:r>
              <a:rPr lang="en-US" dirty="0"/>
              <a:t>Management with a hoof cast improves:</a:t>
            </a:r>
          </a:p>
          <a:p>
            <a:pPr lvl="1"/>
            <a:r>
              <a:rPr lang="en-US" dirty="0"/>
              <a:t>Cosmesis</a:t>
            </a:r>
          </a:p>
          <a:p>
            <a:pPr lvl="1"/>
            <a:r>
              <a:rPr lang="en-US" dirty="0"/>
              <a:t>Reduces treatment time </a:t>
            </a:r>
          </a:p>
          <a:p>
            <a:pPr lvl="1"/>
            <a:r>
              <a:rPr lang="en-US" dirty="0"/>
              <a:t>Good owner compliance.  </a:t>
            </a:r>
          </a:p>
          <a:p>
            <a:endParaRPr lang="en-US" dirty="0"/>
          </a:p>
        </p:txBody>
      </p:sp>
      <p:pic>
        <p:nvPicPr>
          <p:cNvPr id="5" name="Picture 6" descr="Penny hoof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25676" y="2354421"/>
            <a:ext cx="3767910" cy="2827179"/>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157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Management</a:t>
            </a:r>
          </a:p>
        </p:txBody>
      </p:sp>
      <p:sp>
        <p:nvSpPr>
          <p:cNvPr id="3" name="Content Placeholder 2"/>
          <p:cNvSpPr>
            <a:spLocks noGrp="1"/>
          </p:cNvSpPr>
          <p:nvPr>
            <p:ph sz="half" idx="1"/>
          </p:nvPr>
        </p:nvSpPr>
        <p:spPr/>
        <p:txBody>
          <a:bodyPr>
            <a:normAutofit fontScale="92500" lnSpcReduction="10000"/>
          </a:bodyPr>
          <a:lstStyle/>
          <a:p>
            <a:r>
              <a:rPr lang="en-US" sz="2200" dirty="0"/>
              <a:t>Thoroughly lavage with balanced electrolyte solutions</a:t>
            </a:r>
          </a:p>
          <a:p>
            <a:r>
              <a:rPr lang="en-US" sz="2200" dirty="0"/>
              <a:t>Debride the Wound</a:t>
            </a:r>
          </a:p>
          <a:p>
            <a:pPr lvl="1"/>
            <a:r>
              <a:rPr lang="en-US" sz="1800" dirty="0"/>
              <a:t>Pul-vac</a:t>
            </a:r>
          </a:p>
          <a:p>
            <a:pPr lvl="1"/>
            <a:r>
              <a:rPr lang="en-US" sz="1800" dirty="0"/>
              <a:t>Curettage</a:t>
            </a:r>
          </a:p>
          <a:p>
            <a:r>
              <a:rPr lang="en-US" sz="2200" dirty="0"/>
              <a:t>Suture everything you can!! </a:t>
            </a:r>
          </a:p>
          <a:p>
            <a:pPr lvl="1"/>
            <a:r>
              <a:rPr lang="en-US" sz="1800" dirty="0"/>
              <a:t>Don’t worry about </a:t>
            </a:r>
            <a:r>
              <a:rPr lang="en-US" sz="1600" dirty="0"/>
              <a:t>duration of time of the wound, close everything</a:t>
            </a:r>
          </a:p>
          <a:p>
            <a:pPr marL="514350" indent="-514350">
              <a:buFont typeface="+mj-lt"/>
              <a:buAutoNum type="arabicPeriod"/>
            </a:pPr>
            <a:endParaRPr lang="en-US" sz="1900" dirty="0"/>
          </a:p>
        </p:txBody>
      </p:sp>
      <p:pic>
        <p:nvPicPr>
          <p:cNvPr id="7" name="Picture 8" descr="Penny Cast change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743200"/>
            <a:ext cx="3899286" cy="2926993"/>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690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Suturing</a:t>
            </a:r>
          </a:p>
        </p:txBody>
      </p:sp>
      <p:sp>
        <p:nvSpPr>
          <p:cNvPr id="3" name="Content Placeholder 2"/>
          <p:cNvSpPr>
            <a:spLocks noGrp="1"/>
          </p:cNvSpPr>
          <p:nvPr>
            <p:ph sz="half" idx="1"/>
          </p:nvPr>
        </p:nvSpPr>
        <p:spPr/>
        <p:txBody>
          <a:bodyPr>
            <a:normAutofit fontScale="92500" lnSpcReduction="20000"/>
          </a:bodyPr>
          <a:lstStyle/>
          <a:p>
            <a:r>
              <a:rPr lang="en-US" dirty="0"/>
              <a:t>Resect granulation tissue and perform a delayed closure</a:t>
            </a:r>
          </a:p>
          <a:p>
            <a:r>
              <a:rPr lang="en-US" dirty="0"/>
              <a:t>Suture material</a:t>
            </a:r>
          </a:p>
          <a:p>
            <a:pPr lvl="1"/>
            <a:r>
              <a:rPr lang="en-US" dirty="0"/>
              <a:t>Large</a:t>
            </a:r>
          </a:p>
          <a:p>
            <a:pPr lvl="2"/>
            <a:r>
              <a:rPr lang="en-US" dirty="0"/>
              <a:t>1-3 Vicryl</a:t>
            </a:r>
          </a:p>
          <a:p>
            <a:pPr lvl="2"/>
            <a:r>
              <a:rPr lang="en-US" dirty="0"/>
              <a:t>1-2 PDS</a:t>
            </a:r>
          </a:p>
          <a:p>
            <a:r>
              <a:rPr lang="en-US" dirty="0"/>
              <a:t>Suture patter</a:t>
            </a:r>
          </a:p>
          <a:p>
            <a:pPr lvl="1"/>
            <a:r>
              <a:rPr lang="en-US" dirty="0"/>
              <a:t>Vertical Mattress</a:t>
            </a:r>
          </a:p>
          <a:p>
            <a:pPr lvl="2"/>
            <a:r>
              <a:rPr lang="en-US" dirty="0"/>
              <a:t>Perpendicular to incision</a:t>
            </a:r>
          </a:p>
          <a:p>
            <a:pPr lvl="1"/>
            <a:r>
              <a:rPr lang="en-US" dirty="0"/>
              <a:t>Horizontal Mattress</a:t>
            </a:r>
          </a:p>
          <a:p>
            <a:pPr lvl="2"/>
            <a:r>
              <a:rPr lang="en-US" dirty="0"/>
              <a:t>Parallel to incision (must use stints to protect blood supply)</a:t>
            </a:r>
          </a:p>
        </p:txBody>
      </p:sp>
      <p:pic>
        <p:nvPicPr>
          <p:cNvPr id="5" name="Picture 5" descr="penny cast chang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447800"/>
            <a:ext cx="3535680" cy="265176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020" y="4222822"/>
            <a:ext cx="3566160" cy="2535936"/>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1474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2492</Words>
  <Application>Microsoft Office PowerPoint</Application>
  <PresentationFormat>On-screen Show (4:3)</PresentationFormat>
  <Paragraphs>324</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Century Gothic</vt:lpstr>
      <vt:lpstr>Times New Roman</vt:lpstr>
      <vt:lpstr>Wingdings</vt:lpstr>
      <vt:lpstr>Wingdings 2</vt:lpstr>
      <vt:lpstr>Wingdings 3</vt:lpstr>
      <vt:lpstr>Ion Boardroom</vt:lpstr>
      <vt:lpstr>FOOT AND HOOF INJURIES: A REVIEW FROM WOUNDS TO FRACTURES</vt:lpstr>
      <vt:lpstr>Emergencies of the Equine foot and Distal limb</vt:lpstr>
      <vt:lpstr>LACERATIONS OF THE HOOF AND LOWER LIMB</vt:lpstr>
      <vt:lpstr>HEEL BULB &amp; LACERATIONS OF THE LOWER LIMB</vt:lpstr>
      <vt:lpstr>LACERATIONS OF THE HOOF AND LOWER LIMB</vt:lpstr>
      <vt:lpstr>DIAGNOSITICS:</vt:lpstr>
      <vt:lpstr>TREATMENT</vt:lpstr>
      <vt:lpstr>Wound Management</vt:lpstr>
      <vt:lpstr>Treatment: Suturing</vt:lpstr>
      <vt:lpstr>Wound Management</vt:lpstr>
      <vt:lpstr>PUNCTURE WOUNDS TO THE HOOF AND LOWER LIMB</vt:lpstr>
      <vt:lpstr>PUNCTURE WOUNDS TO THE HOOF AND LOWER LIMB</vt:lpstr>
      <vt:lpstr>PUNCTURE WOUNDS TO THE HOOF AND LOWER LIMB</vt:lpstr>
      <vt:lpstr>Anatomy</vt:lpstr>
      <vt:lpstr>Clinical signs</vt:lpstr>
      <vt:lpstr>Diagnostics</vt:lpstr>
      <vt:lpstr>Diagnostic</vt:lpstr>
      <vt:lpstr>Diagnostics: Fistulogram- using contrast to determine the extent of the wound</vt:lpstr>
      <vt:lpstr>Diagnostics: Arthrogram</vt:lpstr>
      <vt:lpstr>Cytology</vt:lpstr>
      <vt:lpstr>Cytology</vt:lpstr>
      <vt:lpstr>Culture and Sensitivity</vt:lpstr>
      <vt:lpstr>Bacterial isolates</vt:lpstr>
      <vt:lpstr>Treatment for Puncture Wounds:</vt:lpstr>
      <vt:lpstr>Treatment for Puncture Wounds:</vt:lpstr>
      <vt:lpstr>Treatment for Puncture Wounds:</vt:lpstr>
      <vt:lpstr>Treatment for Puncture Wounds:</vt:lpstr>
      <vt:lpstr>Management of Septic Arthritis or Tenosynovitis as a result of Puncture Wounds</vt:lpstr>
      <vt:lpstr>Lavage: “The Solution to Pollution is Dilution”</vt:lpstr>
      <vt:lpstr>Treatment of choice: Arthroscopy</vt:lpstr>
      <vt:lpstr>Local Treatment: Managing the Infection</vt:lpstr>
      <vt:lpstr>Regional limb perfusion</vt:lpstr>
      <vt:lpstr>Region Limb perfusion</vt:lpstr>
      <vt:lpstr>Systemic Antibiotics</vt:lpstr>
      <vt:lpstr>Pain Management</vt:lpstr>
      <vt:lpstr>Monitor Lameness Progression</vt:lpstr>
      <vt:lpstr>Treatment: Stall Confinement</vt:lpstr>
      <vt:lpstr>Outcome</vt:lpstr>
      <vt:lpstr>FRACTUES TO THE COFFIN BONE</vt:lpstr>
      <vt:lpstr>Fractures to the Coffin Bone</vt:lpstr>
      <vt:lpstr>PowerPoint Presentation</vt:lpstr>
      <vt:lpstr>Diagnostics:</vt:lpstr>
      <vt:lpstr>Treatable P3 fractures</vt:lpstr>
      <vt:lpstr>Treatable P3 Fractures</vt:lpstr>
      <vt:lpstr>Treatable P3 fractures</vt:lpstr>
      <vt:lpstr>FRACTURES TO THE NAVICULAR BONE</vt:lpstr>
      <vt:lpstr>FRACTURES TO THE NAVICULAR BONE </vt:lpstr>
      <vt:lpstr>Diagnostics:</vt:lpstr>
      <vt:lpstr>Treatment of Navicular Bone Fractures</vt:lpstr>
      <vt:lpstr>Treatment of Navicular Bone Fractures</vt:lpstr>
      <vt:lpstr>Treatment of Navicular Bone Fractures</vt:lpstr>
      <vt:lpstr>Navicular Fracture Case Summary</vt:lpstr>
      <vt:lpstr>Navicular Fracture Case 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AND HOOF INJURIES: A REVIEW FROM WOUNDS TO FRACTURES</dc:title>
  <dc:creator>Mochal, Cathleen</dc:creator>
  <cp:lastModifiedBy>Mochal, Cathleen</cp:lastModifiedBy>
  <cp:revision>11</cp:revision>
  <dcterms:created xsi:type="dcterms:W3CDTF">2020-09-27T14:39:08Z</dcterms:created>
  <dcterms:modified xsi:type="dcterms:W3CDTF">2021-09-18T18:05:41Z</dcterms:modified>
</cp:coreProperties>
</file>